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2" r:id="rId2"/>
    <p:sldMasterId id="2147483690" r:id="rId3"/>
    <p:sldMasterId id="2147483696" r:id="rId4"/>
  </p:sldMasterIdLst>
  <p:notesMasterIdLst>
    <p:notesMasterId r:id="rId53"/>
  </p:notesMasterIdLst>
  <p:handoutMasterIdLst>
    <p:handoutMasterId r:id="rId54"/>
  </p:handoutMasterIdLst>
  <p:sldIdLst>
    <p:sldId id="324" r:id="rId5"/>
    <p:sldId id="325" r:id="rId6"/>
    <p:sldId id="326" r:id="rId7"/>
    <p:sldId id="323" r:id="rId8"/>
    <p:sldId id="327" r:id="rId9"/>
    <p:sldId id="328" r:id="rId10"/>
    <p:sldId id="329"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9" r:id="rId25"/>
    <p:sldId id="350" r:id="rId26"/>
    <p:sldId id="343" r:id="rId27"/>
    <p:sldId id="351" r:id="rId28"/>
    <p:sldId id="352" r:id="rId29"/>
    <p:sldId id="353" r:id="rId30"/>
    <p:sldId id="354" r:id="rId31"/>
    <p:sldId id="355" r:id="rId32"/>
    <p:sldId id="356" r:id="rId33"/>
    <p:sldId id="357" r:id="rId34"/>
    <p:sldId id="358" r:id="rId35"/>
    <p:sldId id="359" r:id="rId36"/>
    <p:sldId id="360" r:id="rId37"/>
    <p:sldId id="361" r:id="rId38"/>
    <p:sldId id="362" r:id="rId39"/>
    <p:sldId id="363" r:id="rId40"/>
    <p:sldId id="366" r:id="rId41"/>
    <p:sldId id="367" r:id="rId42"/>
    <p:sldId id="364" r:id="rId43"/>
    <p:sldId id="368" r:id="rId44"/>
    <p:sldId id="369" r:id="rId45"/>
    <p:sldId id="370" r:id="rId46"/>
    <p:sldId id="371" r:id="rId47"/>
    <p:sldId id="372" r:id="rId48"/>
    <p:sldId id="373" r:id="rId49"/>
    <p:sldId id="374" r:id="rId50"/>
    <p:sldId id="375" r:id="rId51"/>
    <p:sldId id="376" r:id="rId52"/>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D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7555" autoAdjust="0"/>
  </p:normalViewPr>
  <p:slideViewPr>
    <p:cSldViewPr>
      <p:cViewPr varScale="1">
        <p:scale>
          <a:sx n="103" d="100"/>
          <a:sy n="103" d="100"/>
        </p:scale>
        <p:origin x="180" y="102"/>
      </p:cViewPr>
      <p:guideLst>
        <p:guide orient="horz" pos="2160"/>
        <p:guide orient="horz" pos="3840"/>
        <p:guide pos="3840"/>
        <p:guide pos="384"/>
        <p:guide pos="7296"/>
        <p:guide orient="horz" pos="960"/>
      </p:guideLst>
    </p:cSldViewPr>
  </p:slideViewPr>
  <p:notesTextViewPr>
    <p:cViewPr>
      <p:scale>
        <a:sx n="1" d="1"/>
        <a:sy n="1" d="1"/>
      </p:scale>
      <p:origin x="0" y="0"/>
    </p:cViewPr>
  </p:notesTextViewPr>
  <p:sorterViewPr>
    <p:cViewPr>
      <p:scale>
        <a:sx n="70" d="100"/>
        <a:sy n="70" d="100"/>
      </p:scale>
      <p:origin x="0" y="0"/>
    </p:cViewPr>
  </p:sorterViewPr>
  <p:notesViewPr>
    <p:cSldViewPr>
      <p:cViewPr varScale="1">
        <p:scale>
          <a:sx n="139" d="100"/>
          <a:sy n="139" d="100"/>
        </p:scale>
        <p:origin x="388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6/10/2016</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arubanetworks.com/en-gb/hpe-tss16-snap/"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www.arubanetworks.com/en-gb/hpe-tss16-airhead/"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is a sample </a:t>
            </a:r>
            <a:r>
              <a:rPr lang="en-US" b="1" dirty="0"/>
              <a:t>Title Slide with Picture </a:t>
            </a:r>
            <a:r>
              <a:rPr lang="en-US" dirty="0"/>
              <a:t>ideal for including a dark picture with a brief title and </a:t>
            </a:r>
            <a:r>
              <a:rPr lang="en-US" dirty="0" smtClean="0"/>
              <a:t>subtitle.</a:t>
            </a:r>
          </a:p>
          <a:p>
            <a:endParaRPr lang="en-US" dirty="0" smtClean="0"/>
          </a:p>
          <a:p>
            <a:r>
              <a:rPr lang="en-US" dirty="0" smtClean="0"/>
              <a:t>A </a:t>
            </a:r>
            <a:r>
              <a:rPr lang="en-US" dirty="0"/>
              <a:t>selection of pre-approved title slides are available in the </a:t>
            </a:r>
            <a:r>
              <a:rPr lang="en-US" b="1" dirty="0" smtClean="0"/>
              <a:t>HPE </a:t>
            </a:r>
            <a:r>
              <a:rPr lang="en-US" b="1" dirty="0"/>
              <a:t>Title Slide </a:t>
            </a:r>
            <a:r>
              <a:rPr lang="en-US" b="1" dirty="0" smtClean="0"/>
              <a:t>Library. </a:t>
            </a:r>
            <a:r>
              <a:rPr lang="en-US" dirty="0" smtClean="0"/>
              <a:t>The location of the library will be communicated later.</a:t>
            </a:r>
            <a:endParaRPr lang="en-US" dirty="0"/>
          </a:p>
          <a:p>
            <a:endParaRPr lang="en-US" dirty="0"/>
          </a:p>
          <a:p>
            <a:r>
              <a:rPr lang="en-US" dirty="0" smtClean="0"/>
              <a:t>To </a:t>
            </a:r>
            <a:r>
              <a:rPr lang="en-US" dirty="0"/>
              <a:t>insert a slide with a different picture from the </a:t>
            </a:r>
            <a:r>
              <a:rPr lang="en-US" dirty="0" smtClean="0"/>
              <a:t>HPE </a:t>
            </a:r>
            <a:r>
              <a:rPr lang="en-US" dirty="0"/>
              <a:t>Title Slide Library:</a:t>
            </a:r>
          </a:p>
          <a:p>
            <a:endParaRPr lang="en-US" dirty="0"/>
          </a:p>
          <a:p>
            <a:r>
              <a:rPr lang="en-US" dirty="0"/>
              <a:t>Open the file </a:t>
            </a:r>
            <a:r>
              <a:rPr lang="en-US" b="1" dirty="0" smtClean="0"/>
              <a:t>HPE_16x9_Title_Slide_Library.pptx</a:t>
            </a:r>
            <a:endParaRPr lang="en-US" b="1" dirty="0"/>
          </a:p>
          <a:p>
            <a:endParaRPr lang="en-US" dirty="0"/>
          </a:p>
          <a:p>
            <a:r>
              <a:rPr lang="en-US" dirty="0"/>
              <a:t>From the Slide thumbnails pane, select the slide with the picture you would like to use in your presentation and click </a:t>
            </a:r>
            <a:r>
              <a:rPr lang="en-US" b="1" dirty="0"/>
              <a:t>Copy</a:t>
            </a:r>
            <a:r>
              <a:rPr lang="en-US" dirty="0"/>
              <a:t> (</a:t>
            </a:r>
            <a:r>
              <a:rPr lang="en-US" dirty="0" err="1"/>
              <a:t>Ctrl+C</a:t>
            </a:r>
            <a:r>
              <a:rPr lang="en-US" dirty="0"/>
              <a:t>)</a:t>
            </a:r>
          </a:p>
          <a:p>
            <a:endParaRPr lang="en-US" dirty="0"/>
          </a:p>
          <a:p>
            <a:r>
              <a:rPr lang="en-US" dirty="0"/>
              <a:t>Open a copy of the new </a:t>
            </a:r>
            <a:r>
              <a:rPr lang="en-US" dirty="0" smtClean="0"/>
              <a:t>HPE </a:t>
            </a:r>
            <a:r>
              <a:rPr lang="en-US" dirty="0"/>
              <a:t>16x9 template (Standard or Events)  or your current presentation</a:t>
            </a:r>
          </a:p>
          <a:p>
            <a:endParaRPr lang="en-US" dirty="0"/>
          </a:p>
          <a:p>
            <a:r>
              <a:rPr lang="en-US" dirty="0"/>
              <a:t>In the Slide thumbnails pane, click </a:t>
            </a:r>
            <a:r>
              <a:rPr lang="en-US" b="1" dirty="0"/>
              <a:t>Paste</a:t>
            </a:r>
            <a:r>
              <a:rPr lang="en-US" dirty="0"/>
              <a:t> (</a:t>
            </a:r>
            <a:r>
              <a:rPr lang="en-US" dirty="0" err="1"/>
              <a:t>Ctrl+V</a:t>
            </a:r>
            <a:r>
              <a:rPr lang="en-US" dirty="0"/>
              <a:t>)</a:t>
            </a:r>
          </a:p>
          <a:p>
            <a:endParaRPr lang="en-US" dirty="0"/>
          </a:p>
          <a:p>
            <a:r>
              <a:rPr lang="en-US" dirty="0"/>
              <a:t>A </a:t>
            </a:r>
            <a:r>
              <a:rPr lang="en-US" b="1" dirty="0"/>
              <a:t>Paste Options </a:t>
            </a:r>
            <a:r>
              <a:rPr lang="en-US" dirty="0"/>
              <a:t>clipboard icon will appear. </a:t>
            </a:r>
            <a:r>
              <a:rPr lang="en-US" b="1" dirty="0"/>
              <a:t>Click</a:t>
            </a:r>
            <a:r>
              <a:rPr lang="en-US" dirty="0"/>
              <a:t> the icon and select </a:t>
            </a:r>
            <a:r>
              <a:rPr lang="en-US" b="1" dirty="0"/>
              <a:t>Keep Source Formatting</a:t>
            </a:r>
            <a:r>
              <a:rPr lang="en-US" dirty="0"/>
              <a:t>. (</a:t>
            </a:r>
            <a:r>
              <a:rPr lang="en-US" dirty="0" err="1"/>
              <a:t>Ctrl+K</a:t>
            </a:r>
            <a:r>
              <a:rPr lang="en-US" dirty="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83511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a:t>
            </a:r>
            <a:r>
              <a:rPr lang="fr-FR" baseline="0" dirty="0" smtClean="0"/>
              <a:t> </a:t>
            </a:r>
            <a:r>
              <a:rPr lang="fr-FR" baseline="0" dirty="0" err="1" smtClean="0"/>
              <a:t>Alarm</a:t>
            </a:r>
            <a:r>
              <a:rPr lang="fr-FR" baseline="0" dirty="0" smtClean="0"/>
              <a:t> and </a:t>
            </a:r>
            <a:r>
              <a:rPr lang="fr-FR" baseline="0" dirty="0" err="1" smtClean="0"/>
              <a:t>device</a:t>
            </a:r>
            <a:r>
              <a:rPr lang="fr-FR" baseline="0" dirty="0" smtClean="0"/>
              <a:t> </a:t>
            </a:r>
            <a:r>
              <a:rPr lang="fr-FR" baseline="0" dirty="0" err="1" smtClean="0"/>
              <a:t>details</a:t>
            </a:r>
            <a:r>
              <a:rPr lang="fr-FR" baseline="0" dirty="0" smtClean="0"/>
              <a:t> (and dc topo)</a:t>
            </a:r>
          </a:p>
          <a:p>
            <a:r>
              <a:rPr lang="fr-FR" baseline="0" dirty="0" smtClean="0"/>
              <a:t>2) Perf monitor, </a:t>
            </a:r>
            <a:r>
              <a:rPr lang="fr-FR" baseline="0" dirty="0" err="1" smtClean="0"/>
              <a:t>thresholds</a:t>
            </a:r>
            <a:r>
              <a:rPr lang="fr-FR" baseline="0" dirty="0" smtClean="0"/>
              <a:t>, NTA</a:t>
            </a:r>
          </a:p>
          <a:p>
            <a:r>
              <a:rPr lang="fr-FR" baseline="0" dirty="0" smtClean="0"/>
              <a:t>3) ICC</a:t>
            </a:r>
          </a:p>
          <a:p>
            <a:r>
              <a:rPr lang="fr-FR" baseline="0" dirty="0" smtClean="0"/>
              <a:t>4) </a:t>
            </a:r>
            <a:r>
              <a:rPr lang="fr-FR" baseline="0" dirty="0" err="1" smtClean="0"/>
              <a:t>OneView</a:t>
            </a:r>
            <a:r>
              <a:rPr lang="fr-FR" baseline="0" dirty="0" smtClean="0"/>
              <a:t>, VCM, VRM, RAM, SCOM and API</a:t>
            </a:r>
          </a:p>
          <a:p>
            <a:r>
              <a:rPr lang="fr-FR" baseline="0" dirty="0" smtClean="0"/>
              <a:t>5) APM / BSP</a:t>
            </a:r>
          </a:p>
          <a:p>
            <a:r>
              <a:rPr lang="fr-FR" baseline="0" dirty="0" smtClean="0"/>
              <a:t>6) VFM, VXLAN</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45</a:t>
            </a:fld>
            <a:endParaRPr lang="en-US"/>
          </a:p>
        </p:txBody>
      </p:sp>
    </p:spTree>
    <p:extLst>
      <p:ext uri="{BB962C8B-B14F-4D97-AF65-F5344CB8AC3E}">
        <p14:creationId xmlns:p14="http://schemas.microsoft.com/office/powerpoint/2010/main" val="112390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1" baseline="0" dirty="0" smtClean="0"/>
              <a:t>EMEA Atmosphere </a:t>
            </a:r>
            <a:r>
              <a:rPr lang="en-US" baseline="0" dirty="0" smtClean="0"/>
              <a:t>- http://</a:t>
            </a:r>
            <a:r>
              <a:rPr lang="en-US" baseline="0" dirty="0" err="1" smtClean="0"/>
              <a:t>www.arubanetworks.com</a:t>
            </a:r>
            <a:r>
              <a:rPr lang="en-US" baseline="0" dirty="0" smtClean="0"/>
              <a:t>/</a:t>
            </a:r>
            <a:r>
              <a:rPr lang="en-US" baseline="0" dirty="0" err="1" smtClean="0"/>
              <a:t>emeaatmosphere</a:t>
            </a:r>
            <a:r>
              <a:rPr lang="en-US" baseline="0" dirty="0" smtClean="0"/>
              <a: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1" baseline="0" dirty="0" smtClean="0"/>
              <a:t>Airheads Resource Page- Partners/ Customers: </a:t>
            </a:r>
            <a:r>
              <a:rPr lang="en-US" baseline="0" dirty="0" smtClean="0"/>
              <a:t>https://</a:t>
            </a:r>
            <a:r>
              <a:rPr lang="en-US" baseline="0" dirty="0" err="1" smtClean="0"/>
              <a:t>arubapedia.arubanetworks.com</a:t>
            </a:r>
            <a:r>
              <a:rPr lang="en-US" baseline="0" dirty="0" smtClean="0"/>
              <a:t>/</a:t>
            </a:r>
            <a:r>
              <a:rPr lang="en-US" baseline="0" dirty="0" err="1" smtClean="0"/>
              <a:t>afp</a:t>
            </a:r>
            <a:r>
              <a:rPr lang="en-US" baseline="0" dirty="0" smtClean="0"/>
              <a:t>/</a:t>
            </a:r>
            <a:r>
              <a:rPr lang="en-US" baseline="0" dirty="0" err="1" smtClean="0"/>
              <a:t>index.php</a:t>
            </a:r>
            <a:r>
              <a:rPr lang="en-US" baseline="0" dirty="0" smtClean="0"/>
              <a:t>/</a:t>
            </a:r>
            <a:r>
              <a:rPr lang="en-US" baseline="0" dirty="0" err="1" smtClean="0"/>
              <a:t>Airheads_Community</a:t>
            </a:r>
            <a:endParaRPr lang="en-US" baseline="0" dirty="0" smtClean="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1" baseline="0" dirty="0" smtClean="0"/>
              <a:t>Airheads Community Page: </a:t>
            </a:r>
            <a:r>
              <a:rPr lang="en-US" baseline="0" dirty="0" smtClean="0"/>
              <a:t>http://</a:t>
            </a:r>
            <a:r>
              <a:rPr lang="en-US" baseline="0" dirty="0" err="1" smtClean="0"/>
              <a:t>community.arubanetworks.com</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pPr/>
              <a:t>46</a:t>
            </a:fld>
            <a:endParaRPr lang="uk-UA"/>
          </a:p>
        </p:txBody>
      </p:sp>
    </p:spTree>
    <p:extLst>
      <p:ext uri="{BB962C8B-B14F-4D97-AF65-F5344CB8AC3E}">
        <p14:creationId xmlns:p14="http://schemas.microsoft.com/office/powerpoint/2010/main" val="118535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b="1" dirty="0" smtClean="0"/>
              <a:t>HPE TSS Aruba Snap Technology Contest</a:t>
            </a:r>
            <a:r>
              <a:rPr lang="en-US" b="1" baseline="0" dirty="0" smtClean="0"/>
              <a:t> T&amp;Cs    </a:t>
            </a:r>
            <a:r>
              <a:rPr lang="en-US" sz="1100" u="sng" kern="1200" dirty="0" smtClean="0">
                <a:solidFill>
                  <a:schemeClr val="tx1"/>
                </a:solidFill>
                <a:latin typeface="+mn-lt"/>
                <a:ea typeface="+mn-ea"/>
                <a:cs typeface="+mn-cs"/>
                <a:hlinkClick r:id="rId3"/>
              </a:rPr>
              <a:t>http://www.arubanetworks.com/en-gb/hpe-tss16-snap/</a:t>
            </a:r>
          </a:p>
          <a:p>
            <a:pPr marL="45720" marR="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b="1" dirty="0" smtClean="0"/>
              <a:t>HPE TSS Airheads Registration Contest</a:t>
            </a:r>
            <a:r>
              <a:rPr lang="en-US" b="1" baseline="0" dirty="0" smtClean="0"/>
              <a:t>  T&amp;Cs       </a:t>
            </a:r>
            <a:r>
              <a:rPr lang="en-US" sz="1100" u="sng" kern="1200" dirty="0" smtClean="0">
                <a:solidFill>
                  <a:schemeClr val="tx1"/>
                </a:solidFill>
                <a:latin typeface="+mn-lt"/>
                <a:ea typeface="+mn-ea"/>
                <a:cs typeface="+mn-cs"/>
                <a:hlinkClick r:id="rId4"/>
              </a:rPr>
              <a:t>http://www.arubanetworks.com/en-gb/hpe-tss16-airhead/</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47</a:t>
            </a:fld>
            <a:endParaRPr lang="en-US"/>
          </a:p>
        </p:txBody>
      </p:sp>
    </p:spTree>
    <p:extLst>
      <p:ext uri="{BB962C8B-B14F-4D97-AF65-F5344CB8AC3E}">
        <p14:creationId xmlns:p14="http://schemas.microsoft.com/office/powerpoint/2010/main" val="307906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pPr/>
              <a:t>48</a:t>
            </a:fld>
            <a:endParaRPr lang="en-US"/>
          </a:p>
        </p:txBody>
      </p:sp>
    </p:spTree>
    <p:extLst>
      <p:ext uri="{BB962C8B-B14F-4D97-AF65-F5344CB8AC3E}">
        <p14:creationId xmlns:p14="http://schemas.microsoft.com/office/powerpoint/2010/main" val="193132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990358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115278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smtClean="0"/>
              <a:t>This is a sample </a:t>
            </a:r>
            <a:r>
              <a:rPr lang="en-US" b="1" dirty="0" smtClean="0"/>
              <a:t>Title Slide with Picture </a:t>
            </a:r>
            <a:r>
              <a:rPr lang="en-US" dirty="0" smtClean="0"/>
              <a:t>ideal for including a dark picture with a brief title and subtitle.</a:t>
            </a:r>
          </a:p>
          <a:p>
            <a:endParaRPr lang="en-US" dirty="0" smtClean="0"/>
          </a:p>
          <a:p>
            <a:r>
              <a:rPr lang="en-US" dirty="0" smtClean="0"/>
              <a:t>To insert a slide with a different picture from the Aruba Title Slide Library:</a:t>
            </a:r>
          </a:p>
          <a:p>
            <a:endParaRPr lang="en-US" dirty="0" smtClean="0"/>
          </a:p>
          <a:p>
            <a:r>
              <a:rPr lang="en-US" dirty="0" smtClean="0"/>
              <a:t>Open the file </a:t>
            </a:r>
            <a:r>
              <a:rPr lang="en-US" b="1" dirty="0" smtClean="0"/>
              <a:t>Aruba_16x9_Title_Slide_Library.pptx</a:t>
            </a:r>
          </a:p>
          <a:p>
            <a:endParaRPr lang="en-US" dirty="0" smtClean="0"/>
          </a:p>
          <a:p>
            <a:r>
              <a:rPr lang="en-US" dirty="0" smtClean="0"/>
              <a:t>From the Slide thumbnails pane, select the slide with the picture you would like to use in your presentation and click </a:t>
            </a:r>
            <a:r>
              <a:rPr lang="en-US" b="1" dirty="0" smtClean="0"/>
              <a:t>Copy</a:t>
            </a:r>
            <a:r>
              <a:rPr lang="en-US" dirty="0" smtClean="0"/>
              <a:t> (</a:t>
            </a:r>
            <a:r>
              <a:rPr lang="en-US" dirty="0" err="1" smtClean="0"/>
              <a:t>Ctrl+C</a:t>
            </a:r>
            <a:r>
              <a:rPr lang="en-US" dirty="0" smtClean="0"/>
              <a:t>)</a:t>
            </a:r>
          </a:p>
          <a:p>
            <a:endParaRPr lang="en-US" dirty="0" smtClean="0"/>
          </a:p>
          <a:p>
            <a:r>
              <a:rPr lang="en-US" dirty="0" smtClean="0"/>
              <a:t>Open a copy of the new Aruba 16x9 template (Standard or Events)  or your current presentation</a:t>
            </a:r>
          </a:p>
          <a:p>
            <a:endParaRPr lang="en-US" dirty="0" smtClean="0"/>
          </a:p>
          <a:p>
            <a:r>
              <a:rPr lang="en-US" dirty="0" smtClean="0"/>
              <a:t>In the Slide thumbnails pane, click </a:t>
            </a:r>
            <a:r>
              <a:rPr lang="en-US" b="1" dirty="0" smtClean="0"/>
              <a:t>Paste</a:t>
            </a:r>
            <a:r>
              <a:rPr lang="en-US" dirty="0" smtClean="0"/>
              <a:t> (</a:t>
            </a:r>
            <a:r>
              <a:rPr lang="en-US" dirty="0" err="1" smtClean="0"/>
              <a:t>Ctrl+V</a:t>
            </a:r>
            <a:r>
              <a:rPr lang="en-US" dirty="0" smtClean="0"/>
              <a:t>)</a:t>
            </a:r>
          </a:p>
          <a:p>
            <a:endParaRPr lang="en-US" dirty="0" smtClean="0"/>
          </a:p>
          <a:p>
            <a:r>
              <a:rPr lang="en-US" dirty="0" smtClean="0"/>
              <a:t>A </a:t>
            </a:r>
            <a:r>
              <a:rPr lang="en-US" b="1" dirty="0" smtClean="0"/>
              <a:t>Paste Options </a:t>
            </a:r>
            <a:r>
              <a:rPr lang="en-US" dirty="0" smtClean="0"/>
              <a:t>clipboard icon will appear. </a:t>
            </a:r>
            <a:r>
              <a:rPr lang="en-US" b="1" dirty="0" smtClean="0"/>
              <a:t>Click</a:t>
            </a:r>
            <a:r>
              <a:rPr lang="en-US" dirty="0" smtClean="0"/>
              <a:t> the icon and select </a:t>
            </a:r>
            <a:r>
              <a:rPr lang="en-US" b="1" dirty="0" smtClean="0"/>
              <a:t>Keep Source Formatting</a:t>
            </a:r>
            <a:r>
              <a:rPr lang="en-US" dirty="0" smtClean="0"/>
              <a:t>. (</a:t>
            </a:r>
            <a:r>
              <a:rPr lang="en-US" dirty="0" err="1" smtClean="0"/>
              <a:t>Ctrl+K</a:t>
            </a:r>
            <a:r>
              <a:rPr lang="en-US" dirty="0" smtClean="0"/>
              <a: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26163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a:t>
            </a:r>
            <a:r>
              <a:rPr lang="fr-FR" baseline="0" dirty="0" smtClean="0"/>
              <a:t> </a:t>
            </a:r>
            <a:r>
              <a:rPr lang="fr-FR" baseline="0" dirty="0" err="1" smtClean="0"/>
              <a:t>Alarm</a:t>
            </a:r>
            <a:r>
              <a:rPr lang="fr-FR" baseline="0" dirty="0" smtClean="0"/>
              <a:t> and </a:t>
            </a:r>
            <a:r>
              <a:rPr lang="fr-FR" baseline="0" dirty="0" err="1" smtClean="0"/>
              <a:t>device</a:t>
            </a:r>
            <a:r>
              <a:rPr lang="fr-FR" baseline="0" dirty="0" smtClean="0"/>
              <a:t> </a:t>
            </a:r>
            <a:r>
              <a:rPr lang="fr-FR" baseline="0" dirty="0" err="1" smtClean="0"/>
              <a:t>details</a:t>
            </a:r>
            <a:r>
              <a:rPr lang="fr-FR" baseline="0" smtClean="0"/>
              <a:t>, Dashboard </a:t>
            </a:r>
            <a:r>
              <a:rPr lang="fr-FR" baseline="0" dirty="0" smtClean="0"/>
              <a:t>(and dc topo)</a:t>
            </a:r>
          </a:p>
          <a:p>
            <a:r>
              <a:rPr lang="fr-FR" baseline="0" dirty="0" smtClean="0"/>
              <a:t>2) Perf monitor, </a:t>
            </a:r>
            <a:r>
              <a:rPr lang="fr-FR" baseline="0" dirty="0" err="1" smtClean="0"/>
              <a:t>thresholds</a:t>
            </a:r>
            <a:r>
              <a:rPr lang="fr-FR" baseline="0" dirty="0" smtClean="0"/>
              <a:t>, NTA</a:t>
            </a:r>
          </a:p>
          <a:p>
            <a:r>
              <a:rPr lang="fr-FR" baseline="0" dirty="0" smtClean="0"/>
              <a:t>3) ICC</a:t>
            </a:r>
          </a:p>
          <a:p>
            <a:r>
              <a:rPr lang="fr-FR" baseline="0" dirty="0" smtClean="0"/>
              <a:t>4) </a:t>
            </a:r>
            <a:r>
              <a:rPr lang="fr-FR" baseline="0" dirty="0" err="1" smtClean="0"/>
              <a:t>OneView</a:t>
            </a:r>
            <a:r>
              <a:rPr lang="fr-FR" baseline="0" dirty="0" smtClean="0"/>
              <a:t>, VCM, VRM, RAM, SCOM and API</a:t>
            </a:r>
          </a:p>
          <a:p>
            <a:r>
              <a:rPr lang="fr-FR" baseline="0" dirty="0" smtClean="0"/>
              <a:t>5) APM / BSP</a:t>
            </a:r>
          </a:p>
          <a:p>
            <a:r>
              <a:rPr lang="fr-FR" baseline="0" dirty="0" smtClean="0"/>
              <a:t>6) VFM, VXLAN</a:t>
            </a:r>
          </a:p>
          <a:p>
            <a:pPr marL="9144" indent="0">
              <a:buNone/>
            </a:pP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40</a:t>
            </a:fld>
            <a:endParaRPr lang="en-US"/>
          </a:p>
        </p:txBody>
      </p:sp>
    </p:spTree>
    <p:extLst>
      <p:ext uri="{BB962C8B-B14F-4D97-AF65-F5344CB8AC3E}">
        <p14:creationId xmlns:p14="http://schemas.microsoft.com/office/powerpoint/2010/main" val="181744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a:t>
            </a:r>
            <a:r>
              <a:rPr lang="fr-FR" baseline="0" dirty="0" smtClean="0"/>
              <a:t> </a:t>
            </a:r>
            <a:r>
              <a:rPr lang="fr-FR" baseline="0" dirty="0" err="1" smtClean="0"/>
              <a:t>Alarm</a:t>
            </a:r>
            <a:r>
              <a:rPr lang="fr-FR" baseline="0" dirty="0" smtClean="0"/>
              <a:t> and </a:t>
            </a:r>
            <a:r>
              <a:rPr lang="fr-FR" baseline="0" dirty="0" err="1" smtClean="0"/>
              <a:t>device</a:t>
            </a:r>
            <a:r>
              <a:rPr lang="fr-FR" baseline="0" dirty="0" smtClean="0"/>
              <a:t> </a:t>
            </a:r>
            <a:r>
              <a:rPr lang="fr-FR" baseline="0" dirty="0" err="1" smtClean="0"/>
              <a:t>details</a:t>
            </a:r>
            <a:r>
              <a:rPr lang="fr-FR" baseline="0" dirty="0" smtClean="0"/>
              <a:t>, </a:t>
            </a:r>
            <a:r>
              <a:rPr lang="fr-FR" baseline="0" dirty="0" err="1" smtClean="0"/>
              <a:t>dashboard</a:t>
            </a:r>
            <a:r>
              <a:rPr lang="fr-FR" baseline="0" dirty="0" smtClean="0"/>
              <a:t> (and dc topo)</a:t>
            </a:r>
          </a:p>
          <a:p>
            <a:r>
              <a:rPr lang="fr-FR" baseline="0" dirty="0" smtClean="0"/>
              <a:t>2) Perf monitor, </a:t>
            </a:r>
            <a:r>
              <a:rPr lang="fr-FR" baseline="0" dirty="0" err="1" smtClean="0"/>
              <a:t>thresholds</a:t>
            </a:r>
            <a:r>
              <a:rPr lang="fr-FR" baseline="0" dirty="0" smtClean="0"/>
              <a:t>, NTA</a:t>
            </a:r>
          </a:p>
          <a:p>
            <a:r>
              <a:rPr lang="fr-FR" baseline="0" dirty="0" smtClean="0"/>
              <a:t>3) ICC</a:t>
            </a:r>
          </a:p>
          <a:p>
            <a:r>
              <a:rPr lang="fr-FR" baseline="0" dirty="0" smtClean="0"/>
              <a:t>4) </a:t>
            </a:r>
            <a:r>
              <a:rPr lang="fr-FR" baseline="0" dirty="0" err="1" smtClean="0"/>
              <a:t>OneView</a:t>
            </a:r>
            <a:r>
              <a:rPr lang="fr-FR" baseline="0" dirty="0" smtClean="0"/>
              <a:t>, VCM, VRM, RAM, SCOM and API</a:t>
            </a:r>
          </a:p>
          <a:p>
            <a:r>
              <a:rPr lang="fr-FR" baseline="0" dirty="0" smtClean="0"/>
              <a:t>5) APM / BSP</a:t>
            </a:r>
          </a:p>
          <a:p>
            <a:r>
              <a:rPr lang="fr-FR" baseline="0" dirty="0" smtClean="0"/>
              <a:t>6) VFM, VXLAN</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41</a:t>
            </a:fld>
            <a:endParaRPr lang="en-US"/>
          </a:p>
        </p:txBody>
      </p:sp>
    </p:spTree>
    <p:extLst>
      <p:ext uri="{BB962C8B-B14F-4D97-AF65-F5344CB8AC3E}">
        <p14:creationId xmlns:p14="http://schemas.microsoft.com/office/powerpoint/2010/main" val="193299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a:t>
            </a:r>
            <a:r>
              <a:rPr lang="fr-FR" baseline="0" dirty="0" smtClean="0"/>
              <a:t> </a:t>
            </a:r>
            <a:r>
              <a:rPr lang="fr-FR" baseline="0" dirty="0" err="1" smtClean="0"/>
              <a:t>Alarm</a:t>
            </a:r>
            <a:r>
              <a:rPr lang="fr-FR" baseline="0" dirty="0" smtClean="0"/>
              <a:t> and </a:t>
            </a:r>
            <a:r>
              <a:rPr lang="fr-FR" baseline="0" dirty="0" err="1" smtClean="0"/>
              <a:t>device</a:t>
            </a:r>
            <a:r>
              <a:rPr lang="fr-FR" baseline="0" dirty="0" smtClean="0"/>
              <a:t> </a:t>
            </a:r>
            <a:r>
              <a:rPr lang="fr-FR" baseline="0" dirty="0" err="1" smtClean="0"/>
              <a:t>details</a:t>
            </a:r>
            <a:r>
              <a:rPr lang="fr-FR" baseline="0" dirty="0" smtClean="0"/>
              <a:t> (and dc topo)</a:t>
            </a:r>
          </a:p>
          <a:p>
            <a:r>
              <a:rPr lang="fr-FR" baseline="0" dirty="0" smtClean="0"/>
              <a:t>2) Perf monitor, </a:t>
            </a:r>
            <a:r>
              <a:rPr lang="fr-FR" baseline="0" dirty="0" err="1" smtClean="0"/>
              <a:t>thresholds</a:t>
            </a:r>
            <a:r>
              <a:rPr lang="fr-FR" baseline="0" dirty="0" smtClean="0"/>
              <a:t>, NTA</a:t>
            </a:r>
          </a:p>
          <a:p>
            <a:r>
              <a:rPr lang="fr-FR" baseline="0" dirty="0" smtClean="0"/>
              <a:t>3) ICC</a:t>
            </a:r>
          </a:p>
          <a:p>
            <a:r>
              <a:rPr lang="fr-FR" baseline="0" dirty="0" smtClean="0"/>
              <a:t>4) </a:t>
            </a:r>
            <a:r>
              <a:rPr lang="fr-FR" baseline="0" dirty="0" err="1" smtClean="0"/>
              <a:t>OneView</a:t>
            </a:r>
            <a:r>
              <a:rPr lang="fr-FR" baseline="0" dirty="0" smtClean="0"/>
              <a:t>, VCM, VRM, RAM, SCOM and API</a:t>
            </a:r>
          </a:p>
          <a:p>
            <a:r>
              <a:rPr lang="fr-FR" baseline="0" dirty="0" smtClean="0"/>
              <a:t>5) APM / BSP</a:t>
            </a:r>
          </a:p>
          <a:p>
            <a:r>
              <a:rPr lang="fr-FR" baseline="0" dirty="0" smtClean="0"/>
              <a:t>6) VFM, VXLAN</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42</a:t>
            </a:fld>
            <a:endParaRPr lang="en-US"/>
          </a:p>
        </p:txBody>
      </p:sp>
    </p:spTree>
    <p:extLst>
      <p:ext uri="{BB962C8B-B14F-4D97-AF65-F5344CB8AC3E}">
        <p14:creationId xmlns:p14="http://schemas.microsoft.com/office/powerpoint/2010/main" val="4162369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a:t>
            </a:r>
            <a:r>
              <a:rPr lang="fr-FR" baseline="0" dirty="0" smtClean="0"/>
              <a:t> </a:t>
            </a:r>
            <a:r>
              <a:rPr lang="fr-FR" baseline="0" dirty="0" err="1" smtClean="0"/>
              <a:t>Alarm</a:t>
            </a:r>
            <a:r>
              <a:rPr lang="fr-FR" baseline="0" dirty="0" smtClean="0"/>
              <a:t> and </a:t>
            </a:r>
            <a:r>
              <a:rPr lang="fr-FR" baseline="0" dirty="0" err="1" smtClean="0"/>
              <a:t>device</a:t>
            </a:r>
            <a:r>
              <a:rPr lang="fr-FR" baseline="0" dirty="0" smtClean="0"/>
              <a:t> </a:t>
            </a:r>
            <a:r>
              <a:rPr lang="fr-FR" baseline="0" dirty="0" err="1" smtClean="0"/>
              <a:t>details</a:t>
            </a:r>
            <a:r>
              <a:rPr lang="fr-FR" baseline="0" dirty="0" smtClean="0"/>
              <a:t> (and dc topo)</a:t>
            </a:r>
          </a:p>
          <a:p>
            <a:r>
              <a:rPr lang="fr-FR" baseline="0" dirty="0" smtClean="0"/>
              <a:t>2) Perf monitor, </a:t>
            </a:r>
            <a:r>
              <a:rPr lang="fr-FR" baseline="0" dirty="0" err="1" smtClean="0"/>
              <a:t>thresholds</a:t>
            </a:r>
            <a:r>
              <a:rPr lang="fr-FR" baseline="0" dirty="0" smtClean="0"/>
              <a:t>, NTA</a:t>
            </a:r>
          </a:p>
          <a:p>
            <a:r>
              <a:rPr lang="fr-FR" baseline="0" dirty="0" smtClean="0"/>
              <a:t>3) ICC</a:t>
            </a:r>
          </a:p>
          <a:p>
            <a:r>
              <a:rPr lang="fr-FR" baseline="0" dirty="0" smtClean="0"/>
              <a:t>4) </a:t>
            </a:r>
            <a:r>
              <a:rPr lang="fr-FR" baseline="0" dirty="0" err="1" smtClean="0"/>
              <a:t>OneView</a:t>
            </a:r>
            <a:r>
              <a:rPr lang="fr-FR" baseline="0" dirty="0" smtClean="0"/>
              <a:t>, VCM, VRM, RAM, SCOM and API</a:t>
            </a:r>
          </a:p>
          <a:p>
            <a:r>
              <a:rPr lang="fr-FR" baseline="0" dirty="0" smtClean="0"/>
              <a:t>5) APM / BSP</a:t>
            </a:r>
          </a:p>
          <a:p>
            <a:r>
              <a:rPr lang="fr-FR" baseline="0" dirty="0" smtClean="0"/>
              <a:t>6) VFM, VXLAN</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43</a:t>
            </a:fld>
            <a:endParaRPr lang="en-US"/>
          </a:p>
        </p:txBody>
      </p:sp>
    </p:spTree>
    <p:extLst>
      <p:ext uri="{BB962C8B-B14F-4D97-AF65-F5344CB8AC3E}">
        <p14:creationId xmlns:p14="http://schemas.microsoft.com/office/powerpoint/2010/main" val="128923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1)</a:t>
            </a:r>
            <a:r>
              <a:rPr lang="fr-FR" baseline="0" dirty="0" smtClean="0"/>
              <a:t> </a:t>
            </a:r>
            <a:r>
              <a:rPr lang="fr-FR" baseline="0" dirty="0" err="1" smtClean="0"/>
              <a:t>Alarm</a:t>
            </a:r>
            <a:r>
              <a:rPr lang="fr-FR" baseline="0" dirty="0" smtClean="0"/>
              <a:t> and </a:t>
            </a:r>
            <a:r>
              <a:rPr lang="fr-FR" baseline="0" dirty="0" err="1" smtClean="0"/>
              <a:t>device</a:t>
            </a:r>
            <a:r>
              <a:rPr lang="fr-FR" baseline="0" dirty="0" smtClean="0"/>
              <a:t> </a:t>
            </a:r>
            <a:r>
              <a:rPr lang="fr-FR" baseline="0" dirty="0" err="1" smtClean="0"/>
              <a:t>details</a:t>
            </a:r>
            <a:r>
              <a:rPr lang="fr-FR" baseline="0" dirty="0" smtClean="0"/>
              <a:t> (and dc topo)</a:t>
            </a:r>
          </a:p>
          <a:p>
            <a:r>
              <a:rPr lang="fr-FR" baseline="0" dirty="0" smtClean="0"/>
              <a:t>2) Perf monitor, </a:t>
            </a:r>
            <a:r>
              <a:rPr lang="fr-FR" baseline="0" dirty="0" err="1" smtClean="0"/>
              <a:t>thresholds</a:t>
            </a:r>
            <a:r>
              <a:rPr lang="fr-FR" baseline="0" dirty="0" smtClean="0"/>
              <a:t>, NTA</a:t>
            </a:r>
          </a:p>
          <a:p>
            <a:r>
              <a:rPr lang="fr-FR" baseline="0" dirty="0" smtClean="0"/>
              <a:t>3) ICC</a:t>
            </a:r>
          </a:p>
          <a:p>
            <a:r>
              <a:rPr lang="fr-FR" baseline="0" dirty="0" smtClean="0"/>
              <a:t>4) </a:t>
            </a:r>
            <a:r>
              <a:rPr lang="fr-FR" baseline="0" dirty="0" err="1" smtClean="0"/>
              <a:t>OneView</a:t>
            </a:r>
            <a:r>
              <a:rPr lang="fr-FR" baseline="0" dirty="0" smtClean="0"/>
              <a:t>, VCM, VRM, RAM, SCOM and API</a:t>
            </a:r>
          </a:p>
          <a:p>
            <a:r>
              <a:rPr lang="fr-FR" baseline="0" dirty="0" smtClean="0"/>
              <a:t>5) APM / BSP</a:t>
            </a:r>
          </a:p>
          <a:p>
            <a:r>
              <a:rPr lang="fr-FR" baseline="0" dirty="0" smtClean="0"/>
              <a:t>6) VFM, VXLAN</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44</a:t>
            </a:fld>
            <a:endParaRPr lang="en-US"/>
          </a:p>
        </p:txBody>
      </p:sp>
    </p:spTree>
    <p:extLst>
      <p:ext uri="{BB962C8B-B14F-4D97-AF65-F5344CB8AC3E}">
        <p14:creationId xmlns:p14="http://schemas.microsoft.com/office/powerpoint/2010/main" val="11644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6423" y="581396"/>
            <a:ext cx="2404872" cy="1171204"/>
          </a:xfrm>
          <a:prstGeom prst="rect">
            <a:avLst/>
          </a:prstGeom>
        </p:spPr>
      </p:pic>
    </p:spTree>
    <p:extLst>
      <p:ext uri="{BB962C8B-B14F-4D97-AF65-F5344CB8AC3E}">
        <p14:creationId xmlns:p14="http://schemas.microsoft.com/office/powerpoint/2010/main" val="6098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smtClean="0"/>
              <a:t>to add quoted person’s name, title, company</a:t>
            </a:r>
            <a:endParaRPr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260591"/>
            <a:ext cx="847346" cy="445009"/>
          </a:xfrm>
          <a:prstGeom prst="rect">
            <a:avLst/>
          </a:prstGeom>
        </p:spPr>
      </p:pic>
      <p:sp>
        <p:nvSpPr>
          <p:cNvPr id="8" name="TextBox 7"/>
          <p:cNvSpPr txBox="1"/>
          <p:nvPr userDrawn="1"/>
        </p:nvSpPr>
        <p:spPr>
          <a:xfrm>
            <a:off x="11330728" y="6441416"/>
            <a:ext cx="251671" cy="221599"/>
          </a:xfrm>
          <a:prstGeom prst="rect">
            <a:avLst/>
          </a:prstGeom>
          <a:noFill/>
        </p:spPr>
        <p:txBody>
          <a:bodyPr wrap="none" lIns="0" tIns="0" rIns="0" bIns="0" rtlCol="0" anchor="b" anchorCtr="0">
            <a:spAutoFit/>
          </a:bodyPr>
          <a:lstStyle/>
          <a:p>
            <a:pPr marL="0" algn="r" defTabSz="914400" rtl="0" eaLnBrk="1" latinLnBrk="0" hangingPunct="1">
              <a:lnSpc>
                <a:spcPct val="90000"/>
              </a:lnSpc>
            </a:pPr>
            <a:fld id="{DC2F7041-B349-41E1-9410-B2256D05E940}" type="slidenum">
              <a:rPr lang="en-US" sz="1600" kern="1200" smtClean="0">
                <a:solidFill>
                  <a:schemeClr val="accent4"/>
                </a:solidFill>
                <a:latin typeface="+mn-lt"/>
                <a:ea typeface="+mn-ea"/>
                <a:cs typeface="+mn-cs"/>
              </a:rPr>
              <a:pPr marL="0" algn="r" defTabSz="914400" rtl="0" eaLnBrk="1" latinLnBrk="0" hangingPunct="1">
                <a:lnSpc>
                  <a:spcPct val="90000"/>
                </a:lnSpc>
              </a:pPr>
              <a:t>‹#›</a:t>
            </a:fld>
            <a:endParaRPr lang="en-US" sz="1600" kern="1200" dirty="0">
              <a:solidFill>
                <a:schemeClr val="accent4"/>
              </a:solidFill>
              <a:latin typeface="+mn-lt"/>
              <a:ea typeface="+mn-ea"/>
              <a:cs typeface="+mn-cs"/>
            </a:endParaRP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t Blue Quo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smtClean="0"/>
              <a:t>Click to add quoted person’s name, title, company</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6260591"/>
            <a:ext cx="847346" cy="445009"/>
          </a:xfrm>
          <a:prstGeom prst="rect">
            <a:avLst/>
          </a:prstGeom>
        </p:spPr>
      </p:pic>
      <p:sp>
        <p:nvSpPr>
          <p:cNvPr id="8" name="TextBox 7"/>
          <p:cNvSpPr txBox="1"/>
          <p:nvPr userDrawn="1"/>
        </p:nvSpPr>
        <p:spPr>
          <a:xfrm>
            <a:off x="11330728" y="6441416"/>
            <a:ext cx="251671" cy="221599"/>
          </a:xfrm>
          <a:prstGeom prst="rect">
            <a:avLst/>
          </a:prstGeom>
          <a:noFill/>
        </p:spPr>
        <p:txBody>
          <a:bodyPr wrap="none" lIns="0" tIns="0" rIns="0" bIns="0" rtlCol="0" anchor="b" anchorCtr="0">
            <a:spAutoFit/>
          </a:bodyPr>
          <a:lstStyle/>
          <a:p>
            <a:pPr marL="0" algn="r" defTabSz="914400" rtl="0" eaLnBrk="1" latinLnBrk="0" hangingPunct="1">
              <a:lnSpc>
                <a:spcPct val="90000"/>
              </a:lnSpc>
            </a:pPr>
            <a:fld id="{DC2F7041-B349-41E1-9410-B2256D05E940}" type="slidenum">
              <a:rPr lang="en-US" sz="1600" kern="1200" smtClean="0">
                <a:solidFill>
                  <a:schemeClr val="tx1"/>
                </a:solidFill>
                <a:latin typeface="+mn-lt"/>
                <a:ea typeface="+mn-ea"/>
                <a:cs typeface="+mn-cs"/>
              </a:rPr>
              <a:pPr marL="0" algn="r" defTabSz="914400" rtl="0" eaLnBrk="1" latinLnBrk="0" hangingPunct="1">
                <a:lnSpc>
                  <a:spcPct val="90000"/>
                </a:lnSpc>
              </a:pPr>
              <a:t>‹#›</a:t>
            </a:fld>
            <a:endParaRPr lang="en-US" sz="1600" kern="1200" dirty="0">
              <a:solidFill>
                <a:schemeClr val="tx1"/>
              </a:solidFill>
              <a:latin typeface="+mn-lt"/>
              <a:ea typeface="+mn-ea"/>
              <a:cs typeface="+mn-cs"/>
            </a:endParaRPr>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582229"/>
            <a:ext cx="2404872" cy="1170371"/>
          </a:xfrm>
          <a:prstGeom prst="rect">
            <a:avLst/>
          </a:prstGeom>
        </p:spPr>
      </p:pic>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spTree>
    <p:extLst>
      <p:ext uri="{BB962C8B-B14F-4D97-AF65-F5344CB8AC3E}">
        <p14:creationId xmlns:p14="http://schemas.microsoft.com/office/powerpoint/2010/main" val="417686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3"/>
          </a:solidFill>
          <a:ln>
            <a:solidFill>
              <a:schemeClr val="tx2"/>
            </a:solidFill>
          </a:ln>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7470616" y="1524000"/>
            <a:ext cx="4111784" cy="4572000"/>
          </a:xfrm>
          <a:solidFill>
            <a:schemeClr val="accent6"/>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smtClean="0"/>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953000"/>
            <a:ext cx="5312664" cy="1143000"/>
          </a:xfrm>
          <a:solidFill>
            <a:schemeClr val="accent2"/>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6266720" y="4953000"/>
            <a:ext cx="5312664" cy="1143000"/>
          </a:xfrm>
          <a:solidFill>
            <a:srgbClr val="00837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bwMode="ltGray">
          <a:xfrm>
            <a:off x="609440" y="4267200"/>
            <a:ext cx="3429000" cy="1828800"/>
          </a:xfrm>
          <a:solidFill>
            <a:srgbClr val="004876"/>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9" name="Text Placeholder 3"/>
          <p:cNvSpPr>
            <a:spLocks noGrp="1"/>
          </p:cNvSpPr>
          <p:nvPr>
            <p:ph type="body" sz="half" idx="14"/>
          </p:nvPr>
        </p:nvSpPr>
        <p:spPr bwMode="ltGray">
          <a:xfrm>
            <a:off x="4381500" y="4267200"/>
            <a:ext cx="3429000" cy="1828800"/>
          </a:xfrm>
          <a:solidFill>
            <a:schemeClr val="accent6"/>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1" name="Text Placeholder 3"/>
          <p:cNvSpPr>
            <a:spLocks noGrp="1"/>
          </p:cNvSpPr>
          <p:nvPr>
            <p:ph type="body" sz="half" idx="16"/>
          </p:nvPr>
        </p:nvSpPr>
        <p:spPr bwMode="ltGray">
          <a:xfrm>
            <a:off x="8150384" y="4267200"/>
            <a:ext cx="3429000" cy="1828800"/>
          </a:xfrm>
          <a:solidFill>
            <a:schemeClr val="accent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23" y="581396"/>
            <a:ext cx="2404872" cy="1171204"/>
          </a:xfrm>
          <a:prstGeom prst="rect">
            <a:avLst/>
          </a:prstGeom>
        </p:spPr>
      </p:pic>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23" y="581396"/>
            <a:ext cx="2404872" cy="1171204"/>
          </a:xfrm>
          <a:prstGeom prst="rect">
            <a:avLst/>
          </a:prstGeom>
        </p:spPr>
      </p:pic>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23" y="581396"/>
            <a:ext cx="2404872" cy="1171204"/>
          </a:xfrm>
          <a:prstGeom prst="rect">
            <a:avLst/>
          </a:prstGeom>
        </p:spPr>
      </p:pic>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53926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36501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dirty="0" smtClean="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6423" y="581396"/>
            <a:ext cx="2404872" cy="1171204"/>
          </a:xfrm>
          <a:prstGeom prst="rect">
            <a:avLst/>
          </a:prstGeom>
        </p:spPr>
      </p:pic>
    </p:spTree>
    <p:extLst>
      <p:ext uri="{BB962C8B-B14F-4D97-AF65-F5344CB8AC3E}">
        <p14:creationId xmlns:p14="http://schemas.microsoft.com/office/powerpoint/2010/main" val="134245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582229"/>
            <a:ext cx="2404872" cy="1170371"/>
          </a:xfrm>
          <a:prstGeom prst="rect">
            <a:avLst/>
          </a:prstGeom>
        </p:spPr>
      </p:pic>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spTree>
    <p:extLst>
      <p:ext uri="{BB962C8B-B14F-4D97-AF65-F5344CB8AC3E}">
        <p14:creationId xmlns:p14="http://schemas.microsoft.com/office/powerpoint/2010/main" val="1618599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Dark Pictur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582229"/>
            <a:ext cx="2404872" cy="1170371"/>
          </a:xfrm>
          <a:prstGeom prst="rect">
            <a:avLst/>
          </a:prstGeom>
        </p:spPr>
      </p:pic>
      <p:sp>
        <p:nvSpPr>
          <p:cNvPr id="6" name="Title 4"/>
          <p:cNvSpPr>
            <a:spLocks noGrp="1"/>
          </p:cNvSpPr>
          <p:nvPr>
            <p:ph type="title"/>
          </p:nvPr>
        </p:nvSpPr>
        <p:spPr>
          <a:xfrm>
            <a:off x="610393" y="2209800"/>
            <a:ext cx="8229600" cy="1905000"/>
          </a:xfrm>
        </p:spPr>
        <p:txBody>
          <a:bodyPr anchor="b"/>
          <a:lstStyle>
            <a:lvl1pPr>
              <a:lnSpc>
                <a:spcPct val="80000"/>
              </a:lnSpc>
              <a:defRPr sz="6600">
                <a:solidFill>
                  <a:srgbClr val="000000"/>
                </a:solidFill>
              </a:defRPr>
            </a:lvl1pPr>
          </a:lstStyle>
          <a:p>
            <a:r>
              <a:rPr lang="en-US" dirty="0" smtClean="0"/>
              <a:t>Click to edit Master title style</a:t>
            </a:r>
            <a:endParaRPr dirty="0"/>
          </a:p>
        </p:txBody>
      </p:sp>
      <p:sp>
        <p:nvSpPr>
          <p:cNvPr id="7"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dirty="0"/>
          </a:p>
        </p:txBody>
      </p:sp>
      <p:sp>
        <p:nvSpPr>
          <p:cNvPr id="8"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spTree>
    <p:extLst>
      <p:ext uri="{BB962C8B-B14F-4D97-AF65-F5344CB8AC3E}">
        <p14:creationId xmlns:p14="http://schemas.microsoft.com/office/powerpoint/2010/main" val="53267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dirty="0" smtClean="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6423" y="581396"/>
            <a:ext cx="2404872" cy="1171204"/>
          </a:xfrm>
          <a:prstGeom prst="rect">
            <a:avLst/>
          </a:prstGeom>
        </p:spPr>
      </p:pic>
    </p:spTree>
    <p:extLst>
      <p:ext uri="{BB962C8B-B14F-4D97-AF65-F5344CB8AC3E}">
        <p14:creationId xmlns:p14="http://schemas.microsoft.com/office/powerpoint/2010/main" val="24949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582229"/>
            <a:ext cx="2404872" cy="1170371"/>
          </a:xfrm>
          <a:prstGeom prst="rect">
            <a:avLst/>
          </a:prstGeom>
        </p:spPr>
      </p:pic>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smtClean="0"/>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spTree>
    <p:extLst>
      <p:ext uri="{BB962C8B-B14F-4D97-AF65-F5344CB8AC3E}">
        <p14:creationId xmlns:p14="http://schemas.microsoft.com/office/powerpoint/2010/main" val="201143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Dark Pictur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582229"/>
            <a:ext cx="2404872" cy="1170371"/>
          </a:xfrm>
          <a:prstGeom prst="rect">
            <a:avLst/>
          </a:prstGeom>
        </p:spPr>
      </p:pic>
      <p:sp>
        <p:nvSpPr>
          <p:cNvPr id="6" name="Title 4"/>
          <p:cNvSpPr>
            <a:spLocks noGrp="1"/>
          </p:cNvSpPr>
          <p:nvPr>
            <p:ph type="title"/>
          </p:nvPr>
        </p:nvSpPr>
        <p:spPr>
          <a:xfrm>
            <a:off x="610393" y="2209800"/>
            <a:ext cx="8229600" cy="1905000"/>
          </a:xfrm>
        </p:spPr>
        <p:txBody>
          <a:bodyPr anchor="b"/>
          <a:lstStyle>
            <a:lvl1pPr>
              <a:lnSpc>
                <a:spcPct val="80000"/>
              </a:lnSpc>
              <a:defRPr sz="6600">
                <a:solidFill>
                  <a:srgbClr val="000000"/>
                </a:solidFill>
              </a:defRPr>
            </a:lvl1pPr>
          </a:lstStyle>
          <a:p>
            <a:r>
              <a:rPr lang="en-US" dirty="0" smtClean="0"/>
              <a:t>Click to edit Master title style</a:t>
            </a:r>
            <a:endParaRPr dirty="0"/>
          </a:p>
        </p:txBody>
      </p:sp>
      <p:sp>
        <p:nvSpPr>
          <p:cNvPr id="7"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dirty="0"/>
          </a:p>
        </p:txBody>
      </p:sp>
      <p:sp>
        <p:nvSpPr>
          <p:cNvPr id="8"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spTree>
    <p:extLst>
      <p:ext uri="{BB962C8B-B14F-4D97-AF65-F5344CB8AC3E}">
        <p14:creationId xmlns:p14="http://schemas.microsoft.com/office/powerpoint/2010/main" val="287048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smtClean="0"/>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smtClean="0"/>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6423" y="581396"/>
            <a:ext cx="2404872" cy="1171204"/>
          </a:xfrm>
          <a:prstGeom prst="rect">
            <a:avLst/>
          </a:prstGeom>
        </p:spPr>
      </p:pic>
    </p:spTree>
    <p:extLst>
      <p:ext uri="{BB962C8B-B14F-4D97-AF65-F5344CB8AC3E}">
        <p14:creationId xmlns:p14="http://schemas.microsoft.com/office/powerpoint/2010/main" val="253968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smtClean="0"/>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62683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elfolie mit Bild">
    <p:bg bwMode="ltGray">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de-DE" smtClean="0"/>
              <a:t>Mastertitelformat bearbeiten</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de-DE" smtClean="0"/>
              <a:t>Master-Untertitelformat bearbeiten</a:t>
            </a:r>
            <a:endParaRPr/>
          </a:p>
        </p:txBody>
      </p:sp>
      <p:sp>
        <p:nvSpPr>
          <p:cNvPr id="12" name="Text Placeholder 7"/>
          <p:cNvSpPr>
            <a:spLocks noGrp="1"/>
          </p:cNvSpPr>
          <p:nvPr>
            <p:ph type="body" sz="quarter" idx="13" hasCustomPrompt="1"/>
          </p:nvPr>
        </p:nvSpPr>
        <p:spPr>
          <a:xfrm>
            <a:off x="606423" y="5821835"/>
            <a:ext cx="5489579" cy="339215"/>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grpSp>
        <p:nvGrpSpPr>
          <p:cNvPr id="10" name="Gruppierung 9"/>
          <p:cNvGrpSpPr/>
          <p:nvPr userDrawn="1"/>
        </p:nvGrpSpPr>
        <p:grpSpPr>
          <a:xfrm>
            <a:off x="606425" y="456997"/>
            <a:ext cx="3027151" cy="1219403"/>
            <a:chOff x="606423" y="456997"/>
            <a:chExt cx="3027151" cy="1219403"/>
          </a:xfrm>
        </p:grpSpPr>
        <p:sp>
          <p:nvSpPr>
            <p:cNvPr id="11" name="Freeform 5"/>
            <p:cNvSpPr>
              <a:spLocks noEditPoints="1"/>
            </p:cNvSpPr>
            <p:nvPr/>
          </p:nvSpPr>
          <p:spPr bwMode="auto">
            <a:xfrm>
              <a:off x="606423" y="456997"/>
              <a:ext cx="1036709" cy="287889"/>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sz="2400">
                <a:solidFill>
                  <a:prstClr val="black"/>
                </a:solidFill>
                <a:ea typeface="ＭＳ Ｐゴシック" pitchFamily="1" charset="-128"/>
              </a:endParaRPr>
            </a:p>
          </p:txBody>
        </p:sp>
        <p:sp>
          <p:nvSpPr>
            <p:cNvPr id="13" name="Freeform 6"/>
            <p:cNvSpPr>
              <a:spLocks noEditPoints="1"/>
            </p:cNvSpPr>
            <p:nvPr/>
          </p:nvSpPr>
          <p:spPr bwMode="auto">
            <a:xfrm>
              <a:off x="606423" y="931922"/>
              <a:ext cx="3027151" cy="744478"/>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377"/>
              <a:endParaRPr sz="2400">
                <a:solidFill>
                  <a:prstClr val="black"/>
                </a:solidFill>
                <a:ea typeface="ＭＳ Ｐゴシック" pitchFamily="1" charset="-128"/>
              </a:endParaRPr>
            </a:p>
          </p:txBody>
        </p:sp>
      </p:grpSp>
    </p:spTree>
    <p:extLst>
      <p:ext uri="{BB962C8B-B14F-4D97-AF65-F5344CB8AC3E}">
        <p14:creationId xmlns:p14="http://schemas.microsoft.com/office/powerpoint/2010/main" val="264194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de-DE" smtClean="0"/>
              <a:t>Mastertitelformat bearbeiten</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de-DE" smtClean="0"/>
              <a:t>Master-Untertitelformat bearbeiten</a:t>
            </a:r>
            <a:endParaRPr/>
          </a:p>
        </p:txBody>
      </p:sp>
      <p:sp>
        <p:nvSpPr>
          <p:cNvPr id="12" name="Text Placeholder 7"/>
          <p:cNvSpPr>
            <a:spLocks noGrp="1"/>
          </p:cNvSpPr>
          <p:nvPr>
            <p:ph type="body" sz="quarter" idx="13" hasCustomPrompt="1"/>
          </p:nvPr>
        </p:nvSpPr>
        <p:spPr>
          <a:xfrm>
            <a:off x="606423" y="5821835"/>
            <a:ext cx="5489579" cy="339215"/>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5"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sz="2400">
                <a:solidFill>
                  <a:prstClr val="white"/>
                </a:solidFill>
                <a:ea typeface="ＭＳ Ｐゴシック" pitchFamily="1" charset="-128"/>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sz="2400">
                <a:solidFill>
                  <a:prstClr val="white"/>
                </a:solidFill>
                <a:ea typeface="ＭＳ Ｐゴシック" pitchFamily="1" charset="-128"/>
              </a:endParaRPr>
            </a:p>
          </p:txBody>
        </p:sp>
      </p:grpSp>
    </p:spTree>
    <p:extLst>
      <p:ext uri="{BB962C8B-B14F-4D97-AF65-F5344CB8AC3E}">
        <p14:creationId xmlns:p14="http://schemas.microsoft.com/office/powerpoint/2010/main" val="236622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de-DE" smtClean="0"/>
              <a:t>Mastertitelformat bearbeiten</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de-DE" smtClean="0"/>
              <a:t>Mastertextformat bearbeiten</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de-DE" smtClean="0"/>
              <a:t>Mastertextformat bearbeiten</a:t>
            </a:r>
          </a:p>
        </p:txBody>
      </p:sp>
      <p:sp>
        <p:nvSpPr>
          <p:cNvPr id="12" name="Text Placeholder 7"/>
          <p:cNvSpPr>
            <a:spLocks noGrp="1"/>
          </p:cNvSpPr>
          <p:nvPr>
            <p:ph type="body" sz="quarter" idx="15" hasCustomPrompt="1"/>
          </p:nvPr>
        </p:nvSpPr>
        <p:spPr>
          <a:xfrm>
            <a:off x="7935523" y="457201"/>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5"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sz="2400">
                <a:solidFill>
                  <a:prstClr val="black"/>
                </a:solidFill>
                <a:ea typeface="ＭＳ Ｐゴシック" pitchFamily="1" charset="-128"/>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sz="2400">
                <a:solidFill>
                  <a:prstClr val="black"/>
                </a:solidFill>
                <a:ea typeface="ＭＳ Ｐゴシック" pitchFamily="1" charset="-128"/>
              </a:endParaRPr>
            </a:p>
          </p:txBody>
        </p:sp>
      </p:grpSp>
    </p:spTree>
    <p:extLst>
      <p:ext uri="{BB962C8B-B14F-4D97-AF65-F5344CB8AC3E}">
        <p14:creationId xmlns:p14="http://schemas.microsoft.com/office/powerpoint/2010/main" val="359341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09601" y="609600"/>
            <a:ext cx="8228011" cy="1936016"/>
          </a:xfrm>
        </p:spPr>
        <p:txBody>
          <a:bodyPr anchor="t">
            <a:noAutofit/>
          </a:bodyPr>
          <a:lstStyle>
            <a:lvl1pPr>
              <a:lnSpc>
                <a:spcPct val="80000"/>
              </a:lnSpc>
              <a:defRPr sz="7200"/>
            </a:lvl1pPr>
          </a:lstStyle>
          <a:p>
            <a:r>
              <a:rPr lang="de-DE" smtClean="0"/>
              <a:t>Mastertitelformat bearbeiten</a:t>
            </a:r>
            <a:endParaRPr/>
          </a:p>
        </p:txBody>
      </p:sp>
      <p:sp>
        <p:nvSpPr>
          <p:cNvPr id="3" name="Text Placeholder 2"/>
          <p:cNvSpPr>
            <a:spLocks noGrp="1"/>
          </p:cNvSpPr>
          <p:nvPr>
            <p:ph type="body" idx="1"/>
          </p:nvPr>
        </p:nvSpPr>
        <p:spPr>
          <a:xfrm>
            <a:off x="609601" y="2545616"/>
            <a:ext cx="8228011" cy="608427"/>
          </a:xfrm>
        </p:spPr>
        <p:txBody>
          <a:bodyPr>
            <a:noAutofit/>
          </a:bodyPr>
          <a:lstStyle>
            <a:lvl1pPr marL="0" indent="0">
              <a:spcBef>
                <a:spcPts val="600"/>
              </a:spcBef>
              <a:buNone/>
              <a:defRPr sz="18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de-DE" smtClean="0"/>
              <a:t>Mastertextformat bearbeiten</a:t>
            </a:r>
          </a:p>
        </p:txBody>
      </p:sp>
      <p:sp>
        <p:nvSpPr>
          <p:cNvPr id="4" name="Date Placeholder 3"/>
          <p:cNvSpPr>
            <a:spLocks noGrp="1"/>
          </p:cNvSpPr>
          <p:nvPr>
            <p:ph type="dt" sz="half" idx="10"/>
          </p:nvPr>
        </p:nvSpPr>
        <p:spPr/>
        <p:txBody>
          <a:bodyPr/>
          <a:lstStyle/>
          <a:p>
            <a:fld id="{1D654495-4BF5-4727-99D4-DFD1D0597350}" type="datetime4">
              <a:rPr lang="en-US" smtClean="0">
                <a:solidFill>
                  <a:prstClr val="black"/>
                </a:solidFill>
              </a:rPr>
              <a:pPr/>
              <a:t>June 10, 2016</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32708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7"/>
            <a:ext cx="10971371"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lnSpc>
                <a:spcPct val="90000"/>
              </a:lnSpc>
            </a:pPr>
            <a:endParaRPr sz="2400">
              <a:solidFill>
                <a:prstClr val="white"/>
              </a:solidFill>
            </a:endParaRPr>
          </a:p>
        </p:txBody>
      </p:sp>
      <p:sp>
        <p:nvSpPr>
          <p:cNvPr id="2" name="Title 1"/>
          <p:cNvSpPr>
            <a:spLocks noGrp="1"/>
          </p:cNvSpPr>
          <p:nvPr>
            <p:ph type="title"/>
          </p:nvPr>
        </p:nvSpPr>
        <p:spPr>
          <a:xfrm>
            <a:off x="989013" y="990601"/>
            <a:ext cx="8228011" cy="603857"/>
          </a:xfrm>
        </p:spPr>
        <p:txBody>
          <a:bodyPr anchor="t">
            <a:noAutofit/>
          </a:bodyPr>
          <a:lstStyle>
            <a:lvl1pPr>
              <a:lnSpc>
                <a:spcPct val="90000"/>
              </a:lnSpc>
              <a:defRPr sz="4000">
                <a:solidFill>
                  <a:schemeClr val="bg1"/>
                </a:solidFill>
              </a:defRPr>
            </a:lvl1pPr>
          </a:lstStyle>
          <a:p>
            <a:r>
              <a:rPr lang="de-DE" smtClean="0"/>
              <a:t>Mastertitelformat bearbeiten</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de-DE" smtClean="0"/>
              <a:t>Mastertextformat bearbeiten</a:t>
            </a:r>
          </a:p>
        </p:txBody>
      </p:sp>
      <p:sp>
        <p:nvSpPr>
          <p:cNvPr id="4" name="Date Placeholder 3"/>
          <p:cNvSpPr>
            <a:spLocks noGrp="1"/>
          </p:cNvSpPr>
          <p:nvPr>
            <p:ph type="dt" sz="half" idx="10"/>
          </p:nvPr>
        </p:nvSpPr>
        <p:spPr/>
        <p:txBody>
          <a:bodyPr/>
          <a:lstStyle/>
          <a:p>
            <a:fld id="{74A90477-F864-462B-BF44-00D67B14D858}" type="datetime4">
              <a:rPr lang="en-US" smtClean="0">
                <a:solidFill>
                  <a:prstClr val="black"/>
                </a:solidFill>
              </a:rPr>
              <a:pPr/>
              <a:t>June 10, 2016</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10878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de-DE" smtClean="0"/>
              <a:t>Mastertitelformat bearbeiten</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de-DE" smtClean="0"/>
              <a:t>Mastertextformat bearbeiten</a:t>
            </a:r>
          </a:p>
        </p:txBody>
      </p:sp>
      <p:sp>
        <p:nvSpPr>
          <p:cNvPr id="3" name="Date Placeholder 2"/>
          <p:cNvSpPr>
            <a:spLocks noGrp="1"/>
          </p:cNvSpPr>
          <p:nvPr>
            <p:ph type="dt" sz="half" idx="10"/>
          </p:nvPr>
        </p:nvSpPr>
        <p:spPr/>
        <p:txBody>
          <a:bodyPr/>
          <a:lstStyle/>
          <a:p>
            <a:fld id="{16E08157-2DC9-4745-A7A9-7046A8583708}" type="datetime4">
              <a:rPr lang="en-US" smtClean="0">
                <a:solidFill>
                  <a:prstClr val="black"/>
                </a:solidFill>
              </a:rPr>
              <a:pPr/>
              <a:t>June 10, 2016</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lnSpc>
                <a:spcPct val="90000"/>
              </a:lnSpc>
            </a:pPr>
            <a:endParaRPr sz="2400">
              <a:solidFill>
                <a:prstClr val="white"/>
              </a:solidFill>
            </a:endParaRPr>
          </a:p>
        </p:txBody>
      </p:sp>
      <p:grpSp>
        <p:nvGrpSpPr>
          <p:cNvPr id="12" name="Group 11"/>
          <p:cNvGrpSpPr/>
          <p:nvPr/>
        </p:nvGrpSpPr>
        <p:grpSpPr>
          <a:xfrm>
            <a:off x="610274" y="6248402"/>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black"/>
                </a:solidFill>
                <a:ea typeface="ＭＳ Ｐゴシック" pitchFamily="1" charset="-128"/>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black"/>
                </a:solidFill>
                <a:ea typeface="ＭＳ Ｐゴシック" pitchFamily="1" charset="-128"/>
              </a:endParaRPr>
            </a:p>
          </p:txBody>
        </p:sp>
      </p:grpSp>
    </p:spTree>
    <p:extLst>
      <p:ext uri="{BB962C8B-B14F-4D97-AF65-F5344CB8AC3E}">
        <p14:creationId xmlns:p14="http://schemas.microsoft.com/office/powerpoint/2010/main" val="96754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de-DE" smtClean="0"/>
              <a:t>Mastertitelformat bearbeiten</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de-DE" smtClean="0"/>
              <a:t>Mastertextformat bearbeiten</a:t>
            </a:r>
          </a:p>
        </p:txBody>
      </p:sp>
      <p:sp>
        <p:nvSpPr>
          <p:cNvPr id="3" name="Date Placeholder 2"/>
          <p:cNvSpPr>
            <a:spLocks noGrp="1"/>
          </p:cNvSpPr>
          <p:nvPr>
            <p:ph type="dt" sz="half" idx="10"/>
          </p:nvPr>
        </p:nvSpPr>
        <p:spPr/>
        <p:txBody>
          <a:bodyPr/>
          <a:lstStyle/>
          <a:p>
            <a:fld id="{FDD7D378-E709-4062-9715-39E79557A063}" type="datetime4">
              <a:rPr lang="en-US" smtClean="0">
                <a:solidFill>
                  <a:prstClr val="black"/>
                </a:solidFill>
              </a:rPr>
              <a:pPr/>
              <a:t>June 10, 2016</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lnSpc>
                <a:spcPct val="90000"/>
              </a:lnSpc>
            </a:pPr>
            <a:endParaRPr sz="2400">
              <a:solidFill>
                <a:prstClr val="white"/>
              </a:solidFill>
            </a:endParaRPr>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black"/>
                </a:solidFill>
                <a:ea typeface="ＭＳ Ｐゴシック" pitchFamily="1" charset="-128"/>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black"/>
                </a:solidFill>
                <a:ea typeface="ＭＳ Ｐゴシック" pitchFamily="1" charset="-128"/>
              </a:endParaRPr>
            </a:p>
          </p:txBody>
        </p:sp>
      </p:grpSp>
    </p:spTree>
    <p:extLst>
      <p:ext uri="{BB962C8B-B14F-4D97-AF65-F5344CB8AC3E}">
        <p14:creationId xmlns:p14="http://schemas.microsoft.com/office/powerpoint/2010/main" val="8060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de-DE" smtClean="0"/>
              <a:t>Mastertitelformat bearbeiten</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de-DE" smtClean="0"/>
              <a:t>Mastertextformat bearbeiten</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white"/>
                </a:solidFill>
                <a:ea typeface="ＭＳ Ｐゴシック" pitchFamily="1" charset="-128"/>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white"/>
                </a:solidFill>
                <a:ea typeface="ＭＳ Ｐゴシック" pitchFamily="1" charset="-128"/>
              </a:endParaRPr>
            </a:p>
          </p:txBody>
        </p:sp>
      </p:grpSp>
      <p:sp>
        <p:nvSpPr>
          <p:cNvPr id="3" name="Date Placeholder 2"/>
          <p:cNvSpPr>
            <a:spLocks noGrp="1"/>
          </p:cNvSpPr>
          <p:nvPr>
            <p:ph type="dt" sz="half" idx="10"/>
          </p:nvPr>
        </p:nvSpPr>
        <p:spPr/>
        <p:txBody>
          <a:bodyPr/>
          <a:lstStyle/>
          <a:p>
            <a:fld id="{C07C5E14-300D-4720-B5FE-54C7D96D4160}" type="datetime4">
              <a:rPr lang="en-US" smtClean="0">
                <a:solidFill>
                  <a:prstClr val="white"/>
                </a:solidFill>
              </a:rPr>
              <a:pPr/>
              <a:t>June 10, 2016</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lnSpc>
                <a:spcPct val="90000"/>
              </a:lnSpc>
            </a:pPr>
            <a:endParaRPr sz="2400">
              <a:solidFill>
                <a:prstClr val="white"/>
              </a:solidFill>
            </a:endParaRPr>
          </a:p>
        </p:txBody>
      </p:sp>
    </p:spTree>
    <p:extLst>
      <p:ext uri="{BB962C8B-B14F-4D97-AF65-F5344CB8AC3E}">
        <p14:creationId xmlns:p14="http://schemas.microsoft.com/office/powerpoint/2010/main" val="2660769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Lt Blue 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Rectangle 3"/>
          <p:cNvSpPr/>
          <p:nvPr userDrawn="1"/>
        </p:nvSpPr>
        <p:spPr bwMode="ltGray">
          <a:xfrm>
            <a:off x="0" y="0"/>
            <a:ext cx="12192000" cy="3048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7"/>
            <a:ext cx="8228011" cy="576263"/>
          </a:xfrm>
        </p:spPr>
        <p:txBody>
          <a:bodyPr>
            <a:noAutofit/>
          </a:bodyPr>
          <a:lstStyle>
            <a:lvl1pPr>
              <a:defRPr sz="4000"/>
            </a:lvl1pPr>
          </a:lstStyle>
          <a:p>
            <a:r>
              <a:rPr lang="de-DE" smtClean="0"/>
              <a:t>Mastertitelformat bearbeiten</a:t>
            </a:r>
            <a:endParaRPr/>
          </a:p>
        </p:txBody>
      </p:sp>
      <p:sp>
        <p:nvSpPr>
          <p:cNvPr id="11" name="Text Placeholder 9"/>
          <p:cNvSpPr>
            <a:spLocks noGrp="1"/>
          </p:cNvSpPr>
          <p:nvPr>
            <p:ph type="body" sz="quarter" idx="14"/>
          </p:nvPr>
        </p:nvSpPr>
        <p:spPr>
          <a:xfrm>
            <a:off x="608015"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de-DE" smtClean="0"/>
              <a:t>Mastertextformat bearbeiten</a:t>
            </a:r>
          </a:p>
        </p:txBody>
      </p:sp>
      <p:grpSp>
        <p:nvGrpSpPr>
          <p:cNvPr id="8" name="Group 7"/>
          <p:cNvGrpSpPr/>
          <p:nvPr/>
        </p:nvGrpSpPr>
        <p:grpSpPr>
          <a:xfrm>
            <a:off x="610274" y="6248402"/>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white"/>
                </a:solidFill>
                <a:ea typeface="ＭＳ Ｐゴシック" pitchFamily="1" charset="-128"/>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white"/>
                </a:solidFill>
                <a:ea typeface="ＭＳ Ｐゴシック" pitchFamily="1" charset="-128"/>
              </a:endParaRPr>
            </a:p>
          </p:txBody>
        </p:sp>
      </p:grpSp>
      <p:sp>
        <p:nvSpPr>
          <p:cNvPr id="3" name="Date Placeholder 2"/>
          <p:cNvSpPr>
            <a:spLocks noGrp="1"/>
          </p:cNvSpPr>
          <p:nvPr>
            <p:ph type="dt" sz="half" idx="10"/>
          </p:nvPr>
        </p:nvSpPr>
        <p:spPr/>
        <p:txBody>
          <a:bodyPr/>
          <a:lstStyle/>
          <a:p>
            <a:fld id="{BC7BE07D-E945-4DDF-8452-20009392BF2F}" type="datetime4">
              <a:rPr lang="en-US" smtClean="0">
                <a:solidFill>
                  <a:prstClr val="white"/>
                </a:solidFill>
              </a:rPr>
              <a:pPr/>
              <a:t>June 10, 2016</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
        <p:nvSpPr>
          <p:cNvPr id="10" name="Freeform 9"/>
          <p:cNvSpPr/>
          <p:nvPr/>
        </p:nvSpPr>
        <p:spPr>
          <a:xfrm>
            <a:off x="608014" y="462819"/>
            <a:ext cx="10986135"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lnSpc>
                <a:spcPct val="90000"/>
              </a:lnSpc>
            </a:pPr>
            <a:endParaRPr sz="2400">
              <a:solidFill>
                <a:prstClr val="white"/>
              </a:solidFill>
            </a:endParaRPr>
          </a:p>
        </p:txBody>
      </p:sp>
    </p:spTree>
    <p:extLst>
      <p:ext uri="{BB962C8B-B14F-4D97-AF65-F5344CB8AC3E}">
        <p14:creationId xmlns:p14="http://schemas.microsoft.com/office/powerpoint/2010/main" val="254365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4" y="381000"/>
            <a:ext cx="9456737" cy="2286000"/>
          </a:xfrm>
        </p:spPr>
        <p:txBody>
          <a:bodyPr>
            <a:noAutofit/>
          </a:bodyPr>
          <a:lstStyle>
            <a:lvl1pPr marL="384038" indent="-38403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3"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smtClean="0"/>
              <a:t>to add quoted person’s name, title, company</a:t>
            </a:r>
            <a:endParaRPr dirty="0"/>
          </a:p>
        </p:txBody>
      </p:sp>
      <p:grpSp>
        <p:nvGrpSpPr>
          <p:cNvPr id="7" name="Group 6"/>
          <p:cNvGrpSpPr/>
          <p:nvPr/>
        </p:nvGrpSpPr>
        <p:grpSpPr>
          <a:xfrm>
            <a:off x="610274" y="6248402"/>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black"/>
                </a:solidFill>
                <a:ea typeface="ＭＳ Ｐゴシック" pitchFamily="1" charset="-128"/>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black"/>
                </a:solidFill>
                <a:ea typeface="ＭＳ Ｐゴシック" pitchFamily="1" charset="-128"/>
              </a:endParaRPr>
            </a:p>
          </p:txBody>
        </p:sp>
      </p:grpSp>
      <p:sp>
        <p:nvSpPr>
          <p:cNvPr id="3" name="Date Placeholder 2"/>
          <p:cNvSpPr>
            <a:spLocks noGrp="1"/>
          </p:cNvSpPr>
          <p:nvPr>
            <p:ph type="dt" sz="half" idx="10"/>
          </p:nvPr>
        </p:nvSpPr>
        <p:spPr/>
        <p:txBody>
          <a:bodyPr/>
          <a:lstStyle/>
          <a:p>
            <a:fld id="{EFA54ACD-BEB7-4258-A5F3-653792456C00}" type="datetime4">
              <a:rPr lang="en-US" smtClean="0">
                <a:solidFill>
                  <a:prstClr val="black"/>
                </a:solidFill>
              </a:rPr>
              <a:pPr/>
              <a:t>June 10, 2016</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0024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4" y="381000"/>
            <a:ext cx="9456737" cy="2286000"/>
          </a:xfrm>
        </p:spPr>
        <p:txBody>
          <a:bodyPr>
            <a:noAutofit/>
          </a:bodyPr>
          <a:lstStyle>
            <a:lvl1pPr marL="384038" indent="-384038">
              <a:lnSpc>
                <a:spcPct val="80000"/>
              </a:lnSpc>
              <a:defRPr sz="60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728053"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smtClean="0"/>
              <a:t>Click to add quoted person’s name, title, company</a:t>
            </a:r>
            <a:endParaRPr lang="en-US" dirty="0"/>
          </a:p>
        </p:txBody>
      </p:sp>
      <p:grpSp>
        <p:nvGrpSpPr>
          <p:cNvPr id="7" name="Group 6"/>
          <p:cNvGrpSpPr/>
          <p:nvPr/>
        </p:nvGrpSpPr>
        <p:grpSpPr>
          <a:xfrm>
            <a:off x="608015" y="6248402"/>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white"/>
                </a:solidFill>
                <a:ea typeface="ＭＳ Ｐゴシック" pitchFamily="1" charset="-128"/>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white"/>
                </a:solidFill>
                <a:ea typeface="ＭＳ Ｐゴシック" pitchFamily="1" charset="-128"/>
              </a:endParaRPr>
            </a:p>
          </p:txBody>
        </p:sp>
      </p:grpSp>
      <p:sp>
        <p:nvSpPr>
          <p:cNvPr id="3" name="Date Placeholder 2"/>
          <p:cNvSpPr>
            <a:spLocks noGrp="1"/>
          </p:cNvSpPr>
          <p:nvPr>
            <p:ph type="dt" sz="half" idx="10"/>
          </p:nvPr>
        </p:nvSpPr>
        <p:spPr/>
        <p:txBody>
          <a:bodyPr/>
          <a:lstStyle/>
          <a:p>
            <a:fld id="{2399C1EB-F401-4F7B-BD9C-AAA165C9F3D7}" type="datetime4">
              <a:rPr lang="en-US" smtClean="0">
                <a:solidFill>
                  <a:prstClr val="white"/>
                </a:solidFill>
              </a:rPr>
              <a:pPr/>
              <a:t>June 10, 2016</a:t>
            </a:fld>
            <a:endParaRPr>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Private | Confidential | Internal Use Only </a:t>
            </a:r>
            <a:endParaRPr>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a:solidFill>
                <a:prstClr val="white"/>
              </a:solidFill>
            </a:endParaRPr>
          </a:p>
        </p:txBody>
      </p:sp>
    </p:spTree>
    <p:extLst>
      <p:ext uri="{BB962C8B-B14F-4D97-AF65-F5344CB8AC3E}">
        <p14:creationId xmlns:p14="http://schemas.microsoft.com/office/powerpoint/2010/main" val="1403352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DE" smtClean="0"/>
              <a:t>Mastertitelformat bearbeiten</a:t>
            </a:r>
            <a:endParaRPr/>
          </a:p>
        </p:txBody>
      </p:sp>
      <p:sp>
        <p:nvSpPr>
          <p:cNvPr id="3" name="Content Placeholder 2"/>
          <p:cNvSpPr>
            <a:spLocks noGrp="1"/>
          </p:cNvSpPr>
          <p:nvPr>
            <p:ph idx="1"/>
          </p:nvPr>
        </p:nvSpPr>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a:p>
        </p:txBody>
      </p:sp>
      <p:sp>
        <p:nvSpPr>
          <p:cNvPr id="2" name="Date Placeholder 1"/>
          <p:cNvSpPr>
            <a:spLocks noGrp="1"/>
          </p:cNvSpPr>
          <p:nvPr>
            <p:ph type="dt" sz="half" idx="10"/>
          </p:nvPr>
        </p:nvSpPr>
        <p:spPr/>
        <p:txBody>
          <a:bodyPr/>
          <a:lstStyle/>
          <a:p>
            <a:fld id="{ECF1CC87-9C4B-4D13-B529-5EAF641302E2}" type="datetime4">
              <a:rPr lang="en-US" smtClean="0">
                <a:solidFill>
                  <a:prstClr val="black"/>
                </a:solidFill>
              </a:rPr>
              <a:pPr/>
              <a:t>June 10, 2016</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41361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2"/>
            <a:ext cx="10969784" cy="4571999"/>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a:p>
        </p:txBody>
      </p:sp>
      <p:sp>
        <p:nvSpPr>
          <p:cNvPr id="4" name="Date Placeholder 3"/>
          <p:cNvSpPr>
            <a:spLocks noGrp="1"/>
          </p:cNvSpPr>
          <p:nvPr>
            <p:ph type="dt" sz="half" idx="10"/>
          </p:nvPr>
        </p:nvSpPr>
        <p:spPr/>
        <p:txBody>
          <a:bodyPr/>
          <a:lstStyle/>
          <a:p>
            <a:fld id="{AEFA413A-E630-4377-B30C-3545E98CC867}" type="datetime4">
              <a:rPr lang="en-US" smtClean="0">
                <a:solidFill>
                  <a:prstClr val="black"/>
                </a:solidFill>
              </a:rPr>
              <a:pPr/>
              <a:t>June 10, 2016</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49872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2"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4"/>
            <a:ext cx="10969784" cy="4117847"/>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a:p>
        </p:txBody>
      </p:sp>
      <p:sp>
        <p:nvSpPr>
          <p:cNvPr id="4" name="Date Placeholder 3"/>
          <p:cNvSpPr>
            <a:spLocks noGrp="1"/>
          </p:cNvSpPr>
          <p:nvPr>
            <p:ph type="dt" sz="half" idx="10"/>
          </p:nvPr>
        </p:nvSpPr>
        <p:spPr/>
        <p:txBody>
          <a:bodyPr/>
          <a:lstStyle/>
          <a:p>
            <a:fld id="{2D33DC54-2A66-493A-80B5-8303FBA5D0AD}" type="datetime4">
              <a:rPr lang="en-US" smtClean="0">
                <a:solidFill>
                  <a:prstClr val="black"/>
                </a:solidFill>
              </a:rPr>
              <a:pPr/>
              <a:t>June 10, 2016</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89575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4294967295"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smtClean="0"/>
              <a:t>Mastertitelformat bearbeiten</a:t>
            </a:r>
            <a:endParaRPr/>
          </a:p>
        </p:txBody>
      </p:sp>
      <p:sp>
        <p:nvSpPr>
          <p:cNvPr id="3" name="Date Placeholder 2"/>
          <p:cNvSpPr>
            <a:spLocks noGrp="1"/>
          </p:cNvSpPr>
          <p:nvPr>
            <p:ph type="dt" sz="half" idx="10"/>
          </p:nvPr>
        </p:nvSpPr>
        <p:spPr/>
        <p:txBody>
          <a:bodyPr/>
          <a:lstStyle/>
          <a:p>
            <a:fld id="{26B45FFC-9EEF-4E69-85F5-C8F54747804D}" type="datetime4">
              <a:rPr lang="en-US" smtClean="0">
                <a:solidFill>
                  <a:prstClr val="black"/>
                </a:solidFill>
              </a:rPr>
              <a:pPr/>
              <a:t>June 10, 2016</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0201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2"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solidFill>
                  <a:prstClr val="black"/>
                </a:solidFill>
              </a:rPr>
              <a:pPr/>
              <a:t>June 10, 2016</a:t>
            </a:fld>
            <a:endParaRPr>
              <a:solidFill>
                <a:prstClr val="black"/>
              </a:solidFill>
            </a:endParaRPr>
          </a:p>
        </p:txBody>
      </p:sp>
      <p:sp>
        <p:nvSpPr>
          <p:cNvPr id="4" name="Footer Placeholder 3"/>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82500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solidFill>
                  <a:prstClr val="black"/>
                </a:solidFill>
              </a:rPr>
              <a:pPr/>
              <a:t>June 10, 2016</a:t>
            </a:fld>
            <a:endParaRPr>
              <a:solidFill>
                <a:prstClr val="black"/>
              </a:solidFill>
            </a:endParaRPr>
          </a:p>
        </p:txBody>
      </p:sp>
      <p:sp>
        <p:nvSpPr>
          <p:cNvPr id="3" name="Footer Placeholder 2"/>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40781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609442" y="519237"/>
            <a:ext cx="10969943" cy="852364"/>
          </a:xfrm>
        </p:spPr>
        <p:txBody>
          <a:bodyPr/>
          <a:lstStyle/>
          <a:p>
            <a:r>
              <a:rPr lang="de-DE" smtClean="0"/>
              <a:t>Mastertitelformat bearbeiten</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5" name="Date Placeholder 4"/>
          <p:cNvSpPr>
            <a:spLocks noGrp="1"/>
          </p:cNvSpPr>
          <p:nvPr>
            <p:ph type="dt" sz="half" idx="10"/>
          </p:nvPr>
        </p:nvSpPr>
        <p:spPr/>
        <p:txBody>
          <a:bodyPr/>
          <a:lstStyle/>
          <a:p>
            <a:fld id="{905039DC-98B3-47E6-AD46-BA5B72AD8B4A}"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35863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k Blue Frame Divi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6260591"/>
            <a:ext cx="847346" cy="445009"/>
          </a:xfrm>
          <a:prstGeom prst="rect">
            <a:avLst/>
          </a:prstGeom>
        </p:spPr>
      </p:pic>
      <p:sp>
        <p:nvSpPr>
          <p:cNvPr id="8" name="TextBox 7"/>
          <p:cNvSpPr txBox="1"/>
          <p:nvPr userDrawn="1"/>
        </p:nvSpPr>
        <p:spPr>
          <a:xfrm>
            <a:off x="11330728" y="6441416"/>
            <a:ext cx="251671" cy="221599"/>
          </a:xfrm>
          <a:prstGeom prst="rect">
            <a:avLst/>
          </a:prstGeom>
          <a:noFill/>
        </p:spPr>
        <p:txBody>
          <a:bodyPr wrap="none" lIns="0" tIns="0" rIns="0" bIns="0" rtlCol="0" anchor="b" anchorCtr="0">
            <a:spAutoFit/>
          </a:bodyPr>
          <a:lstStyle/>
          <a:p>
            <a:pPr marL="0" algn="r" defTabSz="914400" rtl="0" eaLnBrk="1" latinLnBrk="0" hangingPunct="1">
              <a:lnSpc>
                <a:spcPct val="90000"/>
              </a:lnSpc>
            </a:pPr>
            <a:fld id="{DC2F7041-B349-41E1-9410-B2256D05E940}" type="slidenum">
              <a:rPr lang="en-US" sz="1600" kern="1200" smtClean="0">
                <a:solidFill>
                  <a:schemeClr val="accent4"/>
                </a:solidFill>
                <a:latin typeface="+mn-lt"/>
                <a:ea typeface="+mn-ea"/>
                <a:cs typeface="+mn-cs"/>
              </a:rPr>
              <a:pPr marL="0" algn="r" defTabSz="914400" rtl="0" eaLnBrk="1" latinLnBrk="0" hangingPunct="1">
                <a:lnSpc>
                  <a:spcPct val="90000"/>
                </a:lnSpc>
              </a:pPr>
              <a:t>‹#›</a:t>
            </a:fld>
            <a:endParaRPr lang="en-US" sz="1600" kern="1200" dirty="0">
              <a:solidFill>
                <a:schemeClr val="accent4"/>
              </a:solidFill>
              <a:latin typeface="+mn-lt"/>
              <a:ea typeface="+mn-ea"/>
              <a:cs typeface="+mn-cs"/>
            </a:endParaRPr>
          </a:p>
        </p:txBody>
      </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2" y="519237"/>
            <a:ext cx="10969943" cy="852364"/>
          </a:xfrm>
        </p:spPr>
        <p:txBody>
          <a:bodyPr/>
          <a:lstStyle/>
          <a:p>
            <a:r>
              <a:rPr lang="de-DE" smtClean="0"/>
              <a:t>Mastertitelformat bearbeiten</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7" name="Date Placeholder 6"/>
          <p:cNvSpPr>
            <a:spLocks noGrp="1"/>
          </p:cNvSpPr>
          <p:nvPr>
            <p:ph type="dt" sz="half" idx="10"/>
          </p:nvPr>
        </p:nvSpPr>
        <p:spPr/>
        <p:txBody>
          <a:bodyPr/>
          <a:lstStyle/>
          <a:p>
            <a:fld id="{A48AA38D-5CBD-4E44-A2EB-B3F38A5B8051}" type="datetime4">
              <a:rPr lang="en-US" smtClean="0">
                <a:solidFill>
                  <a:prstClr val="black"/>
                </a:solidFill>
              </a:rPr>
              <a:pPr/>
              <a:t>June 10, 2016</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3173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7" name="Date Placeholder 6"/>
          <p:cNvSpPr>
            <a:spLocks noGrp="1"/>
          </p:cNvSpPr>
          <p:nvPr>
            <p:ph type="dt" sz="half" idx="10"/>
          </p:nvPr>
        </p:nvSpPr>
        <p:spPr/>
        <p:txBody>
          <a:bodyPr/>
          <a:lstStyle/>
          <a:p>
            <a:fld id="{8F030E74-B79E-47A7-AA1C-BA3D00CC0B4A}" type="datetime4">
              <a:rPr lang="en-US" smtClean="0">
                <a:solidFill>
                  <a:prstClr val="black"/>
                </a:solidFill>
              </a:rPr>
              <a:pPr/>
              <a:t>June 10, 2016</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32017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2" y="519237"/>
            <a:ext cx="10969943" cy="852364"/>
          </a:xfrm>
        </p:spPr>
        <p:txBody>
          <a:bodyPr/>
          <a:lstStyle/>
          <a:p>
            <a:r>
              <a:rPr lang="de-DE" smtClean="0"/>
              <a:t>Mastertitelformat bearbeiten</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5" name="Date Placeholder 4"/>
          <p:cNvSpPr>
            <a:spLocks noGrp="1"/>
          </p:cNvSpPr>
          <p:nvPr>
            <p:ph type="dt" sz="half" idx="10"/>
          </p:nvPr>
        </p:nvSpPr>
        <p:spPr/>
        <p:txBody>
          <a:bodyPr/>
          <a:lstStyle/>
          <a:p>
            <a:fld id="{00FDD7F1-9FB6-4CB9-BA1F-25B205B879F3}"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39071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2" y="519237"/>
            <a:ext cx="10969943" cy="852364"/>
          </a:xfrm>
        </p:spPr>
        <p:txBody>
          <a:bodyPr/>
          <a:lstStyle/>
          <a:p>
            <a:r>
              <a:rPr lang="de-DE" smtClean="0"/>
              <a:t>Mastertitelformat bearbeiten</a:t>
            </a:r>
            <a:endParaRPr/>
          </a:p>
        </p:txBody>
      </p:sp>
      <p:sp>
        <p:nvSpPr>
          <p:cNvPr id="9" name="Text Placeholder 2"/>
          <p:cNvSpPr>
            <a:spLocks noGrp="1"/>
          </p:cNvSpPr>
          <p:nvPr>
            <p:ph type="body" idx="1" hasCustomPrompt="1"/>
          </p:nvPr>
        </p:nvSpPr>
        <p:spPr>
          <a:xfrm>
            <a:off x="609601" y="1523999"/>
            <a:ext cx="3428841"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13" name="Text Placeholder 2"/>
          <p:cNvSpPr>
            <a:spLocks noGrp="1"/>
          </p:cNvSpPr>
          <p:nvPr>
            <p:ph type="body" idx="17" hasCustomPrompt="1"/>
          </p:nvPr>
        </p:nvSpPr>
        <p:spPr>
          <a:xfrm>
            <a:off x="4381661" y="1523999"/>
            <a:ext cx="3428841"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14" name="Text Placeholder 2"/>
          <p:cNvSpPr>
            <a:spLocks noGrp="1"/>
          </p:cNvSpPr>
          <p:nvPr>
            <p:ph type="body" idx="18" hasCustomPrompt="1"/>
          </p:nvPr>
        </p:nvSpPr>
        <p:spPr>
          <a:xfrm>
            <a:off x="8153561" y="1523999"/>
            <a:ext cx="3428841"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5" name="Date Placeholder 4"/>
          <p:cNvSpPr>
            <a:spLocks noGrp="1"/>
          </p:cNvSpPr>
          <p:nvPr>
            <p:ph type="dt" sz="half" idx="10"/>
          </p:nvPr>
        </p:nvSpPr>
        <p:spPr/>
        <p:txBody>
          <a:bodyPr/>
          <a:lstStyle/>
          <a:p>
            <a:fld id="{027D5831-B468-414C-94B5-F04EB43FC0AE}"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64319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2"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1" y="1523999"/>
            <a:ext cx="3428841"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13" name="Text Placeholder 2"/>
          <p:cNvSpPr>
            <a:spLocks noGrp="1"/>
          </p:cNvSpPr>
          <p:nvPr>
            <p:ph type="body" idx="17" hasCustomPrompt="1"/>
          </p:nvPr>
        </p:nvSpPr>
        <p:spPr>
          <a:xfrm>
            <a:off x="4381661" y="1523999"/>
            <a:ext cx="3428841"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14" name="Text Placeholder 2"/>
          <p:cNvSpPr>
            <a:spLocks noGrp="1"/>
          </p:cNvSpPr>
          <p:nvPr>
            <p:ph type="body" idx="18" hasCustomPrompt="1"/>
          </p:nvPr>
        </p:nvSpPr>
        <p:spPr>
          <a:xfrm>
            <a:off x="8153561" y="1523999"/>
            <a:ext cx="3428841" cy="320040"/>
          </a:xfrm>
        </p:spPr>
        <p:txBody>
          <a:bodyPr anchor="t">
            <a:noAutofit/>
          </a:bodyPr>
          <a:lstStyle>
            <a:lvl1pPr marL="0" indent="0">
              <a:spcBef>
                <a:spcPts val="0"/>
              </a:spcBef>
              <a:buNone/>
              <a:defRPr sz="20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5" name="Date Placeholder 4"/>
          <p:cNvSpPr>
            <a:spLocks noGrp="1"/>
          </p:cNvSpPr>
          <p:nvPr>
            <p:ph type="dt" sz="half" idx="10"/>
          </p:nvPr>
        </p:nvSpPr>
        <p:spPr/>
        <p:txBody>
          <a:bodyPr/>
          <a:lstStyle/>
          <a:p>
            <a:fld id="{727A18C6-3F10-4266-96C9-5D014F3025B2}"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55259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nhalt mit Beschrift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smtClean="0"/>
              <a:t>Mastertitelformat bearbeiten</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smtClean="0"/>
              <a:t>Mastertextformat bearbeiten</a:t>
            </a:r>
          </a:p>
        </p:txBody>
      </p:sp>
      <p:sp>
        <p:nvSpPr>
          <p:cNvPr id="5" name="Date Placeholder 4"/>
          <p:cNvSpPr>
            <a:spLocks noGrp="1"/>
          </p:cNvSpPr>
          <p:nvPr>
            <p:ph type="dt" sz="half" idx="10"/>
          </p:nvPr>
        </p:nvSpPr>
        <p:spPr/>
        <p:txBody>
          <a:bodyPr/>
          <a:lstStyle/>
          <a:p>
            <a:fld id="{A6CB1722-4B46-4353-B583-721651D61489}"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82885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de-DE" smtClean="0"/>
              <a:t>Mastertitelformat bearbeiten</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smtClean="0"/>
              <a:t>Bild auf Platzhalter ziehen oder durch Klicken auf Symbol hinzufügen</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dirty="0"/>
          </a:p>
        </p:txBody>
      </p:sp>
      <p:sp>
        <p:nvSpPr>
          <p:cNvPr id="5" name="Date Placeholder 4"/>
          <p:cNvSpPr>
            <a:spLocks noGrp="1"/>
          </p:cNvSpPr>
          <p:nvPr>
            <p:ph type="dt" sz="half" idx="10"/>
          </p:nvPr>
        </p:nvSpPr>
        <p:spPr/>
        <p:txBody>
          <a:bodyPr/>
          <a:lstStyle/>
          <a:p>
            <a:fld id="{8B8B1958-F972-48E2-B30C-3D9C71EE7ED1}"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07659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ld mit Beschrift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smtClean="0"/>
              <a:t>Mastertitelformat bearbeiten</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smtClean="0"/>
              <a:t>Bild auf Platzhalter ziehen oder durch Klicken auf Symbol hinzufügen</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smtClean="0"/>
              <a:t>Mastertextformat bearbeiten</a:t>
            </a:r>
          </a:p>
        </p:txBody>
      </p:sp>
      <p:sp>
        <p:nvSpPr>
          <p:cNvPr id="5" name="Date Placeholder 4"/>
          <p:cNvSpPr>
            <a:spLocks noGrp="1"/>
          </p:cNvSpPr>
          <p:nvPr>
            <p:ph type="dt" sz="half" idx="10"/>
          </p:nvPr>
        </p:nvSpPr>
        <p:spPr/>
        <p:txBody>
          <a:bodyPr/>
          <a:lstStyle/>
          <a:p>
            <a:fld id="{BF2CF142-9C82-4C83-9B6A-8077B879C1B8}"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71023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7"/>
            <a:ext cx="5257800" cy="852364"/>
          </a:xfrm>
        </p:spPr>
        <p:txBody>
          <a:bodyPr anchor="t"/>
          <a:lstStyle>
            <a:lvl1pPr>
              <a:defRPr sz="2800"/>
            </a:lvl1pPr>
          </a:lstStyle>
          <a:p>
            <a:r>
              <a:rPr lang="de-DE" smtClean="0"/>
              <a:t>Mastertitelformat bearbeiten</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smtClean="0"/>
              <a:t>Mastertextformat bearbeiten</a:t>
            </a:r>
          </a:p>
        </p:txBody>
      </p:sp>
      <p:sp>
        <p:nvSpPr>
          <p:cNvPr id="3" name="Picture Placeholder 2"/>
          <p:cNvSpPr>
            <a:spLocks noGrp="1"/>
          </p:cNvSpPr>
          <p:nvPr>
            <p:ph type="pic" idx="1"/>
          </p:nvPr>
        </p:nvSpPr>
        <p:spPr bwMode="ltGray">
          <a:xfrm>
            <a:off x="6096001" y="519237"/>
            <a:ext cx="5486399" cy="5576764"/>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smtClean="0"/>
              <a:t>Bild auf Platzhalter ziehen oder durch Klicken auf Symbol hinzufügen</a:t>
            </a:r>
            <a:endParaRPr/>
          </a:p>
        </p:txBody>
      </p:sp>
      <p:sp>
        <p:nvSpPr>
          <p:cNvPr id="5" name="Date Placeholder 4"/>
          <p:cNvSpPr>
            <a:spLocks noGrp="1"/>
          </p:cNvSpPr>
          <p:nvPr>
            <p:ph type="dt" sz="half" idx="10"/>
          </p:nvPr>
        </p:nvSpPr>
        <p:spPr/>
        <p:txBody>
          <a:bodyPr/>
          <a:lstStyle/>
          <a:p>
            <a:fld id="{9C259EE5-F25B-4563-AE58-6B042DD986DA}"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55798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2" y="519237"/>
            <a:ext cx="10969943" cy="852364"/>
          </a:xfrm>
        </p:spPr>
        <p:txBody>
          <a:bodyPr/>
          <a:lstStyle/>
          <a:p>
            <a:r>
              <a:rPr lang="de-DE" smtClean="0"/>
              <a:t>Mastertitelformat bearbeiten</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smtClean="0"/>
              <a:t>Bild auf Platzhalter ziehen oder durch Klicken auf Symbol hinzufügen</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smtClean="0"/>
              <a:t>Mastertextformat bearbeiten</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smtClean="0"/>
              <a:t>Bild auf Platzhalter ziehen oder durch Klicken auf Symbol hinzufügen</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smtClean="0"/>
              <a:t>Mastertextformat bearbeiten</a:t>
            </a:r>
          </a:p>
        </p:txBody>
      </p:sp>
      <p:sp>
        <p:nvSpPr>
          <p:cNvPr id="5" name="Date Placeholder 4"/>
          <p:cNvSpPr>
            <a:spLocks noGrp="1"/>
          </p:cNvSpPr>
          <p:nvPr>
            <p:ph type="dt" sz="half" idx="10"/>
          </p:nvPr>
        </p:nvSpPr>
        <p:spPr/>
        <p:txBody>
          <a:bodyPr/>
          <a:lstStyle/>
          <a:p>
            <a:fld id="{F4CAB0D1-A256-4DFA-8583-35D5EE4CD0DF}"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14020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Orange Frame Divi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6260591"/>
            <a:ext cx="847346" cy="445009"/>
          </a:xfrm>
          <a:prstGeom prst="rect">
            <a:avLst/>
          </a:prstGeom>
        </p:spPr>
      </p:pic>
      <p:sp>
        <p:nvSpPr>
          <p:cNvPr id="8" name="TextBox 7"/>
          <p:cNvSpPr txBox="1"/>
          <p:nvPr userDrawn="1"/>
        </p:nvSpPr>
        <p:spPr>
          <a:xfrm>
            <a:off x="11330728" y="6441416"/>
            <a:ext cx="251671" cy="221599"/>
          </a:xfrm>
          <a:prstGeom prst="rect">
            <a:avLst/>
          </a:prstGeom>
          <a:noFill/>
        </p:spPr>
        <p:txBody>
          <a:bodyPr wrap="none" lIns="0" tIns="0" rIns="0" bIns="0" rtlCol="0" anchor="b" anchorCtr="0">
            <a:spAutoFit/>
          </a:bodyPr>
          <a:lstStyle/>
          <a:p>
            <a:pPr marL="0" algn="r" defTabSz="914400" rtl="0" eaLnBrk="1" latinLnBrk="0" hangingPunct="1">
              <a:lnSpc>
                <a:spcPct val="90000"/>
              </a:lnSpc>
            </a:pPr>
            <a:fld id="{DC2F7041-B349-41E1-9410-B2256D05E940}" type="slidenum">
              <a:rPr lang="en-US" sz="1600" kern="1200" smtClean="0">
                <a:solidFill>
                  <a:schemeClr val="accent4"/>
                </a:solidFill>
                <a:latin typeface="+mn-lt"/>
                <a:ea typeface="+mn-ea"/>
                <a:cs typeface="+mn-cs"/>
              </a:rPr>
              <a:pPr marL="0" algn="r" defTabSz="914400" rtl="0" eaLnBrk="1" latinLnBrk="0" hangingPunct="1">
                <a:lnSpc>
                  <a:spcPct val="90000"/>
                </a:lnSpc>
              </a:pPr>
              <a:t>‹#›</a:t>
            </a:fld>
            <a:endParaRPr lang="en-US" sz="1600" kern="1200" dirty="0">
              <a:solidFill>
                <a:schemeClr val="accent4"/>
              </a:solidFill>
              <a:latin typeface="+mn-lt"/>
              <a:ea typeface="+mn-ea"/>
              <a:cs typeface="+mn-cs"/>
            </a:endParaRPr>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de-DE" smtClean="0"/>
              <a:t>Mastertitelformat bearbeiten</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smtClean="0"/>
              <a:t>Bild auf Platzhalter ziehen oder durch Klicken auf Symbol hinzufügen</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smtClean="0"/>
              <a:t>Mastertextformat bearbeiten</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smtClean="0"/>
              <a:t>Bild auf Platzhalter ziehen oder durch Klicken auf Symbol hinzufügen</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smtClean="0"/>
              <a:t>Mastertextformat bearbeiten</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e-DE" smtClean="0"/>
              <a:t>Bild auf Platzhalter ziehen oder durch Klicken auf Symbol hinzufügen</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e-DE" smtClean="0"/>
              <a:t>Mastertextformat bearbeiten</a:t>
            </a:r>
          </a:p>
        </p:txBody>
      </p:sp>
      <p:sp>
        <p:nvSpPr>
          <p:cNvPr id="5" name="Date Placeholder 4"/>
          <p:cNvSpPr>
            <a:spLocks noGrp="1"/>
          </p:cNvSpPr>
          <p:nvPr>
            <p:ph type="dt" sz="half" idx="10"/>
          </p:nvPr>
        </p:nvSpPr>
        <p:spPr/>
        <p:txBody>
          <a:bodyPr/>
          <a:lstStyle/>
          <a:p>
            <a:fld id="{B0BBCA58-86AD-4F40-BF66-913A1183EE47}" type="datetime4">
              <a:rPr lang="en-US" smtClean="0">
                <a:solidFill>
                  <a:prstClr val="black"/>
                </a:solidFill>
              </a:rPr>
              <a:pPr/>
              <a:t>June 10, 2016</a:t>
            </a:fld>
            <a:endParaRPr>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94457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de-DE" smtClean="0"/>
              <a:t>Mastertitelformat bearbeiten</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de-DE" smtClean="0"/>
              <a:t>Mastertextformat bearbeiten</a:t>
            </a:r>
          </a:p>
        </p:txBody>
      </p:sp>
      <p:grpSp>
        <p:nvGrpSpPr>
          <p:cNvPr id="6" name="Group 5"/>
          <p:cNvGrpSpPr/>
          <p:nvPr/>
        </p:nvGrpSpPr>
        <p:grpSpPr>
          <a:xfrm>
            <a:off x="606425"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sz="2400">
                <a:solidFill>
                  <a:prstClr val="black"/>
                </a:solidFill>
                <a:ea typeface="ＭＳ Ｐゴシック" pitchFamily="1" charset="-128"/>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sz="2400">
                <a:solidFill>
                  <a:prstClr val="black"/>
                </a:solidFill>
                <a:ea typeface="ＭＳ Ｐゴシック" pitchFamily="1" charset="-128"/>
              </a:endParaRPr>
            </a:p>
          </p:txBody>
        </p:sp>
      </p:grpSp>
      <p:sp>
        <p:nvSpPr>
          <p:cNvPr id="9" name="Date Placeholder 8"/>
          <p:cNvSpPr>
            <a:spLocks noGrp="1"/>
          </p:cNvSpPr>
          <p:nvPr>
            <p:ph type="dt" sz="half" idx="15"/>
          </p:nvPr>
        </p:nvSpPr>
        <p:spPr/>
        <p:txBody>
          <a:bodyPr/>
          <a:lstStyle/>
          <a:p>
            <a:fld id="{FB395617-A7D9-4AE8-82B6-3D0A191CDCBE}" type="datetime4">
              <a:rPr lang="en-US" smtClean="0">
                <a:solidFill>
                  <a:prstClr val="black"/>
                </a:solidFill>
              </a:rPr>
              <a:pPr/>
              <a:t>June 10, 2016</a:t>
            </a:fld>
            <a:endParaRPr>
              <a:solidFill>
                <a:prstClr val="black"/>
              </a:solidFill>
            </a:endParaRPr>
          </a:p>
        </p:txBody>
      </p:sp>
      <p:sp>
        <p:nvSpPr>
          <p:cNvPr id="12" name="Footer Placeholder 11"/>
          <p:cNvSpPr>
            <a:spLocks noGrp="1"/>
          </p:cNvSpPr>
          <p:nvPr>
            <p:ph type="ftr" sz="quarter" idx="16"/>
          </p:nvPr>
        </p:nvSpPr>
        <p:spPr/>
        <p:txBody>
          <a:bodyPr/>
          <a:lstStyle/>
          <a:p>
            <a:r>
              <a:rPr lang="en-US" smtClean="0">
                <a:solidFill>
                  <a:prstClr val="black"/>
                </a:solidFill>
              </a:rPr>
              <a:t>Private | Confidential | Internal Use Only </a:t>
            </a:r>
            <a:endParaRPr>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39828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itelfoli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de-DE" smtClean="0"/>
              <a:t>Mastertitelformat bearbeiten</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de-DE" smtClean="0"/>
              <a:t>Master-Untertitelformat bearbeiten</a:t>
            </a:r>
            <a:endParaRPr/>
          </a:p>
        </p:txBody>
      </p:sp>
      <p:grpSp>
        <p:nvGrpSpPr>
          <p:cNvPr id="7" name="Group 6"/>
          <p:cNvGrpSpPr/>
          <p:nvPr/>
        </p:nvGrpSpPr>
        <p:grpSpPr>
          <a:xfrm>
            <a:off x="606425"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sz="2400">
                <a:solidFill>
                  <a:prstClr val="black"/>
                </a:solidFill>
                <a:ea typeface="ＭＳ Ｐゴシック" pitchFamily="1" charset="-128"/>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sz="2400">
                <a:solidFill>
                  <a:prstClr val="black"/>
                </a:solidFill>
                <a:ea typeface="ＭＳ Ｐゴシック" pitchFamily="1" charset="-128"/>
              </a:endParaRPr>
            </a:p>
          </p:txBody>
        </p:sp>
      </p:grpSp>
    </p:spTree>
    <p:extLst>
      <p:ext uri="{BB962C8B-B14F-4D97-AF65-F5344CB8AC3E}">
        <p14:creationId xmlns:p14="http://schemas.microsoft.com/office/powerpoint/2010/main" val="31740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a:p>
        </p:txBody>
      </p:sp>
      <p:sp>
        <p:nvSpPr>
          <p:cNvPr id="3" name="Vertical Text Placehold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a:p>
        </p:txBody>
      </p:sp>
      <p:sp>
        <p:nvSpPr>
          <p:cNvPr id="4" name="Date Placeholder 3"/>
          <p:cNvSpPr>
            <a:spLocks noGrp="1"/>
          </p:cNvSpPr>
          <p:nvPr>
            <p:ph type="dt" sz="half" idx="10"/>
          </p:nvPr>
        </p:nvSpPr>
        <p:spPr/>
        <p:txBody>
          <a:bodyPr/>
          <a:lstStyle/>
          <a:p>
            <a:fld id="{77C6BA28-E443-46F5-AE73-D543F89EF748}" type="datetime4">
              <a:rPr lang="en-US" smtClean="0">
                <a:solidFill>
                  <a:prstClr val="black"/>
                </a:solidFill>
              </a:rPr>
              <a:pPr/>
              <a:t>June 10, 2016</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19505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1" y="519237"/>
            <a:ext cx="1219199" cy="5576764"/>
          </a:xfrm>
        </p:spPr>
        <p:txBody>
          <a:bodyPr vert="eaVert"/>
          <a:lstStyle>
            <a:lvl1pPr>
              <a:defRPr/>
            </a:lvl1pPr>
          </a:lstStyle>
          <a:p>
            <a:r>
              <a:rPr lang="de-DE" smtClean="0"/>
              <a:t>Mastertitelformat bearbeiten</a:t>
            </a:r>
            <a:endParaRPr/>
          </a:p>
        </p:txBody>
      </p:sp>
      <p:sp>
        <p:nvSpPr>
          <p:cNvPr id="3" name="Vertical Text Placeholder 2"/>
          <p:cNvSpPr>
            <a:spLocks noGrp="1"/>
          </p:cNvSpPr>
          <p:nvPr>
            <p:ph type="body" orient="vert" idx="1"/>
          </p:nvPr>
        </p:nvSpPr>
        <p:spPr>
          <a:xfrm>
            <a:off x="609600" y="519236"/>
            <a:ext cx="9677400" cy="5576765"/>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a:p>
        </p:txBody>
      </p:sp>
      <p:sp>
        <p:nvSpPr>
          <p:cNvPr id="4" name="Date Placeholder 3"/>
          <p:cNvSpPr>
            <a:spLocks noGrp="1"/>
          </p:cNvSpPr>
          <p:nvPr>
            <p:ph type="dt" sz="half" idx="10"/>
          </p:nvPr>
        </p:nvSpPr>
        <p:spPr/>
        <p:txBody>
          <a:bodyPr/>
          <a:lstStyle/>
          <a:p>
            <a:fld id="{1452EE1A-1BE0-474E-808D-00D5A7797660}" type="datetime4">
              <a:rPr lang="en-US" smtClean="0">
                <a:solidFill>
                  <a:prstClr val="black"/>
                </a:solidFill>
              </a:rPr>
              <a:pPr/>
              <a:t>June 10, 2016</a:t>
            </a:fld>
            <a:endParaRPr>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346691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a:t>Click to edit Master title style</a:t>
            </a:r>
          </a:p>
        </p:txBody>
      </p:sp>
      <p:sp>
        <p:nvSpPr>
          <p:cNvPr id="3" name="Content Placeholder 2"/>
          <p:cNvSpPr>
            <a:spLocks noGrp="1"/>
          </p:cNvSpPr>
          <p:nvPr>
            <p:ph idx="1"/>
          </p:nvPr>
        </p:nvSpPr>
        <p:spPr/>
        <p:txBody>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2" name="Date Placeholder 1"/>
          <p:cNvSpPr>
            <a:spLocks noGrp="1"/>
          </p:cNvSpPr>
          <p:nvPr>
            <p:ph type="dt" sz="half" idx="10"/>
          </p:nvPr>
        </p:nvSpPr>
        <p:spPr/>
        <p:txBody>
          <a:bodyPr/>
          <a:lstStyle/>
          <a:p>
            <a:fld id="{ECF1CC87-9C4B-4D13-B529-5EAF641302E2}" type="datetime4">
              <a:rPr lang="en-US" smtClean="0">
                <a:solidFill>
                  <a:prstClr val="black"/>
                </a:solidFill>
              </a:rPr>
              <a:pPr/>
              <a:t>June 10, 2016</a:t>
            </a:fld>
            <a:endParaRPr>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Private | Confidential | Internal Use Only </a:t>
            </a:r>
            <a:endParaRPr>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67509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Agend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456266"/>
            <a:ext cx="10972800" cy="4525963"/>
          </a:xfrm>
        </p:spPr>
        <p:txBody>
          <a:bodyPr>
            <a:noAutofit/>
          </a:bodyPr>
          <a:lstStyle>
            <a:lvl1pPr marL="341358" indent="-341358">
              <a:spcBef>
                <a:spcPts val="1333"/>
              </a:spcBef>
              <a:buClr>
                <a:srgbClr val="DF6A26"/>
              </a:buClr>
              <a:defRPr sz="2933"/>
            </a:lvl1pPr>
          </a:lstStyle>
          <a:p>
            <a:pPr lvl="0"/>
            <a:r>
              <a:rPr lang="en-US" smtClean="0"/>
              <a:t>Click to edit Master text styles</a:t>
            </a:r>
          </a:p>
        </p:txBody>
      </p:sp>
    </p:spTree>
    <p:extLst>
      <p:ext uri="{BB962C8B-B14F-4D97-AF65-F5344CB8AC3E}">
        <p14:creationId xmlns:p14="http://schemas.microsoft.com/office/powerpoint/2010/main" val="7532719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k Blue Full Frame Divi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6260591"/>
            <a:ext cx="847346" cy="445009"/>
          </a:xfrm>
          <a:prstGeom prst="rect">
            <a:avLst/>
          </a:prstGeom>
        </p:spPr>
      </p:pic>
      <p:sp>
        <p:nvSpPr>
          <p:cNvPr id="8" name="TextBox 7"/>
          <p:cNvSpPr txBox="1"/>
          <p:nvPr userDrawn="1"/>
        </p:nvSpPr>
        <p:spPr>
          <a:xfrm>
            <a:off x="11330728" y="6441416"/>
            <a:ext cx="251671" cy="221599"/>
          </a:xfrm>
          <a:prstGeom prst="rect">
            <a:avLst/>
          </a:prstGeom>
          <a:noFill/>
        </p:spPr>
        <p:txBody>
          <a:bodyPr wrap="none" lIns="0" tIns="0" rIns="0" bIns="0" rtlCol="0" anchor="b" anchorCtr="0">
            <a:spAutoFit/>
          </a:bodyPr>
          <a:lstStyle/>
          <a:p>
            <a:pPr marL="0" algn="r" defTabSz="914400" rtl="0" eaLnBrk="1" latinLnBrk="0" hangingPunct="1">
              <a:lnSpc>
                <a:spcPct val="90000"/>
              </a:lnSpc>
            </a:pPr>
            <a:fld id="{DC2F7041-B349-41E1-9410-B2256D05E940}" type="slidenum">
              <a:rPr lang="en-US" sz="1600" kern="1200" smtClean="0">
                <a:solidFill>
                  <a:schemeClr val="tx1"/>
                </a:solidFill>
                <a:latin typeface="+mn-lt"/>
                <a:ea typeface="+mn-ea"/>
                <a:cs typeface="+mn-cs"/>
              </a:rPr>
              <a:pPr marL="0" algn="r" defTabSz="914400" rtl="0" eaLnBrk="1" latinLnBrk="0" hangingPunct="1">
                <a:lnSpc>
                  <a:spcPct val="90000"/>
                </a:lnSpc>
              </a:pPr>
              <a:t>‹#›</a:t>
            </a:fld>
            <a:endParaRPr lang="en-US" sz="1600" kern="1200" dirty="0">
              <a:solidFill>
                <a:schemeClr val="tx1"/>
              </a:solidFill>
              <a:latin typeface="+mn-lt"/>
              <a:ea typeface="+mn-ea"/>
              <a:cs typeface="+mn-cs"/>
            </a:endParaRPr>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Orange Full Frame Divi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smtClean="0"/>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smtClean="0"/>
              <a:t>Click to edit Master text styles</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6260591"/>
            <a:ext cx="847346" cy="445009"/>
          </a:xfrm>
          <a:prstGeom prst="rect">
            <a:avLst/>
          </a:prstGeom>
        </p:spPr>
      </p:pic>
      <p:sp>
        <p:nvSpPr>
          <p:cNvPr id="8" name="TextBox 7"/>
          <p:cNvSpPr txBox="1"/>
          <p:nvPr userDrawn="1"/>
        </p:nvSpPr>
        <p:spPr>
          <a:xfrm>
            <a:off x="11330728" y="6441416"/>
            <a:ext cx="251671" cy="221599"/>
          </a:xfrm>
          <a:prstGeom prst="rect">
            <a:avLst/>
          </a:prstGeom>
          <a:noFill/>
        </p:spPr>
        <p:txBody>
          <a:bodyPr wrap="none" lIns="0" tIns="0" rIns="0" bIns="0" rtlCol="0" anchor="b" anchorCtr="0">
            <a:spAutoFit/>
          </a:bodyPr>
          <a:lstStyle/>
          <a:p>
            <a:pPr marL="0" algn="r" defTabSz="914400" rtl="0" eaLnBrk="1" latinLnBrk="0" hangingPunct="1">
              <a:lnSpc>
                <a:spcPct val="90000"/>
              </a:lnSpc>
            </a:pPr>
            <a:fld id="{DC2F7041-B349-41E1-9410-B2256D05E940}" type="slidenum">
              <a:rPr lang="en-US" sz="1600" kern="1200" smtClean="0">
                <a:solidFill>
                  <a:schemeClr val="tx1"/>
                </a:solidFill>
                <a:latin typeface="+mn-lt"/>
                <a:ea typeface="+mn-ea"/>
                <a:cs typeface="+mn-cs"/>
              </a:rPr>
              <a:pPr marL="0" algn="r" defTabSz="914400" rtl="0" eaLnBrk="1" latinLnBrk="0" hangingPunct="1">
                <a:lnSpc>
                  <a:spcPct val="90000"/>
                </a:lnSpc>
              </a:pPr>
              <a:t>‹#›</a:t>
            </a:fld>
            <a:endParaRPr lang="en-US" sz="1600" kern="1200" dirty="0">
              <a:solidFill>
                <a:schemeClr val="tx1"/>
              </a:solidFill>
              <a:latin typeface="+mn-lt"/>
              <a:ea typeface="+mn-ea"/>
              <a:cs typeface="+mn-cs"/>
            </a:endParaRPr>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1.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3.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theme" Target="../theme/theme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dirty="0"/>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pic>
        <p:nvPicPr>
          <p:cNvPr id="12" name="Picture 1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09600" y="6260591"/>
            <a:ext cx="847346" cy="445009"/>
          </a:xfrm>
          <a:prstGeom prst="rect">
            <a:avLst/>
          </a:prstGeom>
        </p:spPr>
      </p:pic>
      <p:sp>
        <p:nvSpPr>
          <p:cNvPr id="8" name="TextBox 7"/>
          <p:cNvSpPr txBox="1"/>
          <p:nvPr/>
        </p:nvSpPr>
        <p:spPr>
          <a:xfrm>
            <a:off x="11330728" y="6441416"/>
            <a:ext cx="251671" cy="221599"/>
          </a:xfrm>
          <a:prstGeom prst="rect">
            <a:avLst/>
          </a:prstGeom>
          <a:noFill/>
        </p:spPr>
        <p:txBody>
          <a:bodyPr wrap="none" lIns="0" tIns="0" rIns="0" bIns="0" rtlCol="0" anchor="b" anchorCtr="0">
            <a:spAutoFit/>
          </a:bodyPr>
          <a:lstStyle/>
          <a:p>
            <a:pPr marL="0" algn="r" defTabSz="914400" rtl="0" eaLnBrk="1" latinLnBrk="0" hangingPunct="1">
              <a:lnSpc>
                <a:spcPct val="90000"/>
              </a:lnSpc>
            </a:pPr>
            <a:fld id="{DC2F7041-B349-41E1-9410-B2256D05E940}" type="slidenum">
              <a:rPr lang="en-US" sz="1600" kern="1200" smtClean="0">
                <a:solidFill>
                  <a:schemeClr val="accent4"/>
                </a:solidFill>
                <a:latin typeface="+mn-lt"/>
                <a:ea typeface="+mn-ea"/>
                <a:cs typeface="+mn-cs"/>
              </a:rPr>
              <a:pPr marL="0" algn="r" defTabSz="914400" rtl="0" eaLnBrk="1" latinLnBrk="0" hangingPunct="1">
                <a:lnSpc>
                  <a:spcPct val="90000"/>
                </a:lnSpc>
              </a:pPr>
              <a:t>‹#›</a:t>
            </a:fld>
            <a:endParaRPr lang="en-US" sz="1600" kern="1200" dirty="0">
              <a:solidFill>
                <a:schemeClr val="accent4"/>
              </a:solidFill>
              <a:latin typeface="+mn-lt"/>
              <a:ea typeface="+mn-ea"/>
              <a:cs typeface="+mn-cs"/>
            </a:endParaRPr>
          </a:p>
        </p:txBody>
      </p:sp>
      <p:grpSp>
        <p:nvGrpSpPr>
          <p:cNvPr id="4" name="Group 3"/>
          <p:cNvGrpSpPr/>
          <p:nvPr/>
        </p:nvGrpSpPr>
        <p:grpSpPr>
          <a:xfrm>
            <a:off x="0" y="-1"/>
            <a:ext cx="12192000" cy="182880"/>
            <a:chOff x="0" y="-1"/>
            <a:chExt cx="12192000" cy="182880"/>
          </a:xfrm>
        </p:grpSpPr>
        <p:sp>
          <p:nvSpPr>
            <p:cNvPr id="9" name="Rectangle 8"/>
            <p:cNvSpPr/>
            <p:nvPr userDrawn="1"/>
          </p:nvSpPr>
          <p:spPr bwMode="ltGray">
            <a:xfrm>
              <a:off x="0" y="-1"/>
              <a:ext cx="12192000" cy="182880"/>
            </a:xfrm>
            <a:prstGeom prst="rect">
              <a:avLst/>
            </a:prstGeom>
            <a:solidFill>
              <a:schemeClr val="accent3">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0" name="Rectangle 10"/>
            <p:cNvSpPr/>
            <p:nvPr userDrawn="1"/>
          </p:nvSpPr>
          <p:spPr bwMode="ltGray">
            <a:xfrm>
              <a:off x="1456946" y="-1"/>
              <a:ext cx="10735054" cy="182880"/>
            </a:xfrm>
            <a:custGeom>
              <a:avLst/>
              <a:gdLst>
                <a:gd name="connsiteX0" fmla="*/ 0 w 10735054"/>
                <a:gd name="connsiteY0" fmla="*/ 0 h 182880"/>
                <a:gd name="connsiteX1" fmla="*/ 10735054 w 10735054"/>
                <a:gd name="connsiteY1" fmla="*/ 0 h 182880"/>
                <a:gd name="connsiteX2" fmla="*/ 10735054 w 10735054"/>
                <a:gd name="connsiteY2" fmla="*/ 182880 h 182880"/>
                <a:gd name="connsiteX3" fmla="*/ 0 w 10735054"/>
                <a:gd name="connsiteY3" fmla="*/ 182880 h 182880"/>
                <a:gd name="connsiteX4" fmla="*/ 0 w 10735054"/>
                <a:gd name="connsiteY4" fmla="*/ 0 h 182880"/>
                <a:gd name="connsiteX0" fmla="*/ 9692640 w 10735054"/>
                <a:gd name="connsiteY0" fmla="*/ 9144 h 182880"/>
                <a:gd name="connsiteX1" fmla="*/ 10735054 w 10735054"/>
                <a:gd name="connsiteY1" fmla="*/ 0 h 182880"/>
                <a:gd name="connsiteX2" fmla="*/ 10735054 w 10735054"/>
                <a:gd name="connsiteY2" fmla="*/ 182880 h 182880"/>
                <a:gd name="connsiteX3" fmla="*/ 0 w 10735054"/>
                <a:gd name="connsiteY3" fmla="*/ 182880 h 182880"/>
                <a:gd name="connsiteX4" fmla="*/ 9692640 w 10735054"/>
                <a:gd name="connsiteY4" fmla="*/ 9144 h 182880"/>
                <a:gd name="connsiteX0" fmla="*/ 7452360 w 10735054"/>
                <a:gd name="connsiteY0" fmla="*/ 9144 h 182880"/>
                <a:gd name="connsiteX1" fmla="*/ 10735054 w 10735054"/>
                <a:gd name="connsiteY1" fmla="*/ 0 h 182880"/>
                <a:gd name="connsiteX2" fmla="*/ 10735054 w 10735054"/>
                <a:gd name="connsiteY2" fmla="*/ 182880 h 182880"/>
                <a:gd name="connsiteX3" fmla="*/ 0 w 10735054"/>
                <a:gd name="connsiteY3" fmla="*/ 182880 h 182880"/>
                <a:gd name="connsiteX4" fmla="*/ 7452360 w 10735054"/>
                <a:gd name="connsiteY4" fmla="*/ 9144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054" h="182880">
                  <a:moveTo>
                    <a:pt x="7452360" y="9144"/>
                  </a:moveTo>
                  <a:lnTo>
                    <a:pt x="10735054" y="0"/>
                  </a:lnTo>
                  <a:lnTo>
                    <a:pt x="10735054" y="182880"/>
                  </a:lnTo>
                  <a:lnTo>
                    <a:pt x="0" y="182880"/>
                  </a:lnTo>
                  <a:lnTo>
                    <a:pt x="7452360" y="9144"/>
                  </a:lnTo>
                  <a:close/>
                </a:path>
              </a:pathLst>
            </a:cu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gr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60" r:id="rId3"/>
    <p:sldLayoutId id="2147483651" r:id="rId4"/>
    <p:sldLayoutId id="2147483661" r:id="rId5"/>
    <p:sldLayoutId id="2147483663" r:id="rId6"/>
    <p:sldLayoutId id="2147483662" r:id="rId7"/>
    <p:sldLayoutId id="2147483664" r:id="rId8"/>
    <p:sldLayoutId id="2147483665" r:id="rId9"/>
    <p:sldLayoutId id="2147483666" r:id="rId10"/>
    <p:sldLayoutId id="2147483667" r:id="rId11"/>
    <p:sldLayoutId id="2147483650" r:id="rId12"/>
    <p:sldLayoutId id="2147483668" r:id="rId13"/>
    <p:sldLayoutId id="2147483669" r:id="rId14"/>
    <p:sldLayoutId id="2147483654" r:id="rId15"/>
    <p:sldLayoutId id="2147483679" r:id="rId16"/>
    <p:sldLayoutId id="2147483655" r:id="rId17"/>
    <p:sldLayoutId id="2147483652" r:id="rId18"/>
    <p:sldLayoutId id="2147483653" r:id="rId19"/>
    <p:sldLayoutId id="2147483670" r:id="rId20"/>
    <p:sldLayoutId id="2147483671" r:id="rId21"/>
    <p:sldLayoutId id="2147483672" r:id="rId22"/>
    <p:sldLayoutId id="2147483673" r:id="rId23"/>
    <p:sldLayoutId id="2147483656" r:id="rId24"/>
    <p:sldLayoutId id="2147483674" r:id="rId25"/>
    <p:sldLayoutId id="2147483657" r:id="rId26"/>
    <p:sldLayoutId id="2147483675" r:id="rId27"/>
    <p:sldLayoutId id="2147483676" r:id="rId28"/>
    <p:sldLayoutId id="2147483677" r:id="rId29"/>
    <p:sldLayoutId id="2147483678" r:id="rId30"/>
    <p:sldLayoutId id="2147483649" r:id="rId31"/>
    <p:sldLayoutId id="2147483658" r:id="rId32"/>
    <p:sldLayoutId id="214748365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dirty="0"/>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 y="6260591"/>
            <a:ext cx="847346" cy="445009"/>
          </a:xfrm>
          <a:prstGeom prst="rect">
            <a:avLst/>
          </a:prstGeom>
        </p:spPr>
      </p:pic>
      <p:sp>
        <p:nvSpPr>
          <p:cNvPr id="10" name="TextBox 9"/>
          <p:cNvSpPr txBox="1"/>
          <p:nvPr/>
        </p:nvSpPr>
        <p:spPr>
          <a:xfrm>
            <a:off x="11330728" y="6441416"/>
            <a:ext cx="251671" cy="221599"/>
          </a:xfrm>
          <a:prstGeom prst="rect">
            <a:avLst/>
          </a:prstGeom>
          <a:noFill/>
        </p:spPr>
        <p:txBody>
          <a:bodyPr wrap="none" lIns="0" tIns="0" rIns="0" bIns="0" rtlCol="0" anchor="b" anchorCtr="0">
            <a:spAutoFit/>
          </a:bodyPr>
          <a:lstStyle/>
          <a:p>
            <a:pPr algn="r">
              <a:lnSpc>
                <a:spcPct val="90000"/>
              </a:lnSpc>
            </a:pPr>
            <a:fld id="{DC2F7041-B349-41E1-9410-B2256D05E940}" type="slidenum">
              <a:rPr lang="en-US" sz="1600" smtClean="0">
                <a:solidFill>
                  <a:srgbClr val="646569"/>
                </a:solidFill>
              </a:rPr>
              <a:pPr algn="r">
                <a:lnSpc>
                  <a:spcPct val="90000"/>
                </a:lnSpc>
              </a:pPr>
              <a:t>‹#›</a:t>
            </a:fld>
            <a:endParaRPr lang="en-US" sz="1600" dirty="0">
              <a:solidFill>
                <a:srgbClr val="646569"/>
              </a:solidFill>
            </a:endParaRPr>
          </a:p>
        </p:txBody>
      </p:sp>
      <p:grpSp>
        <p:nvGrpSpPr>
          <p:cNvPr id="7" name="Group 6"/>
          <p:cNvGrpSpPr/>
          <p:nvPr/>
        </p:nvGrpSpPr>
        <p:grpSpPr>
          <a:xfrm>
            <a:off x="0" y="-1"/>
            <a:ext cx="12192000" cy="182880"/>
            <a:chOff x="0" y="-1"/>
            <a:chExt cx="12192000" cy="182880"/>
          </a:xfrm>
        </p:grpSpPr>
        <p:sp>
          <p:nvSpPr>
            <p:cNvPr id="8" name="Rectangle 7"/>
            <p:cNvSpPr/>
            <p:nvPr userDrawn="1"/>
          </p:nvSpPr>
          <p:spPr bwMode="ltGray">
            <a:xfrm>
              <a:off x="0" y="-1"/>
              <a:ext cx="12192000" cy="182880"/>
            </a:xfrm>
            <a:prstGeom prst="rect">
              <a:avLst/>
            </a:prstGeom>
            <a:solidFill>
              <a:schemeClr val="accent3">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9" name="Rectangle 10"/>
            <p:cNvSpPr/>
            <p:nvPr userDrawn="1"/>
          </p:nvSpPr>
          <p:spPr bwMode="ltGray">
            <a:xfrm>
              <a:off x="1456946" y="-1"/>
              <a:ext cx="10735054" cy="182880"/>
            </a:xfrm>
            <a:custGeom>
              <a:avLst/>
              <a:gdLst>
                <a:gd name="connsiteX0" fmla="*/ 0 w 10735054"/>
                <a:gd name="connsiteY0" fmla="*/ 0 h 182880"/>
                <a:gd name="connsiteX1" fmla="*/ 10735054 w 10735054"/>
                <a:gd name="connsiteY1" fmla="*/ 0 h 182880"/>
                <a:gd name="connsiteX2" fmla="*/ 10735054 w 10735054"/>
                <a:gd name="connsiteY2" fmla="*/ 182880 h 182880"/>
                <a:gd name="connsiteX3" fmla="*/ 0 w 10735054"/>
                <a:gd name="connsiteY3" fmla="*/ 182880 h 182880"/>
                <a:gd name="connsiteX4" fmla="*/ 0 w 10735054"/>
                <a:gd name="connsiteY4" fmla="*/ 0 h 182880"/>
                <a:gd name="connsiteX0" fmla="*/ 9692640 w 10735054"/>
                <a:gd name="connsiteY0" fmla="*/ 9144 h 182880"/>
                <a:gd name="connsiteX1" fmla="*/ 10735054 w 10735054"/>
                <a:gd name="connsiteY1" fmla="*/ 0 h 182880"/>
                <a:gd name="connsiteX2" fmla="*/ 10735054 w 10735054"/>
                <a:gd name="connsiteY2" fmla="*/ 182880 h 182880"/>
                <a:gd name="connsiteX3" fmla="*/ 0 w 10735054"/>
                <a:gd name="connsiteY3" fmla="*/ 182880 h 182880"/>
                <a:gd name="connsiteX4" fmla="*/ 9692640 w 10735054"/>
                <a:gd name="connsiteY4" fmla="*/ 9144 h 182880"/>
                <a:gd name="connsiteX0" fmla="*/ 7452360 w 10735054"/>
                <a:gd name="connsiteY0" fmla="*/ 9144 h 182880"/>
                <a:gd name="connsiteX1" fmla="*/ 10735054 w 10735054"/>
                <a:gd name="connsiteY1" fmla="*/ 0 h 182880"/>
                <a:gd name="connsiteX2" fmla="*/ 10735054 w 10735054"/>
                <a:gd name="connsiteY2" fmla="*/ 182880 h 182880"/>
                <a:gd name="connsiteX3" fmla="*/ 0 w 10735054"/>
                <a:gd name="connsiteY3" fmla="*/ 182880 h 182880"/>
                <a:gd name="connsiteX4" fmla="*/ 7452360 w 10735054"/>
                <a:gd name="connsiteY4" fmla="*/ 9144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054" h="182880">
                  <a:moveTo>
                    <a:pt x="7452360" y="9144"/>
                  </a:moveTo>
                  <a:lnTo>
                    <a:pt x="10735054" y="0"/>
                  </a:lnTo>
                  <a:lnTo>
                    <a:pt x="10735054" y="182880"/>
                  </a:lnTo>
                  <a:lnTo>
                    <a:pt x="0" y="182880"/>
                  </a:lnTo>
                  <a:lnTo>
                    <a:pt x="7452360" y="9144"/>
                  </a:lnTo>
                  <a:close/>
                </a:path>
              </a:pathLst>
            </a:cu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grpSp>
    </p:spTree>
    <p:extLst>
      <p:ext uri="{BB962C8B-B14F-4D97-AF65-F5344CB8AC3E}">
        <p14:creationId xmlns:p14="http://schemas.microsoft.com/office/powerpoint/2010/main" val="1307801760"/>
      </p:ext>
    </p:extLst>
  </p:cSld>
  <p:clrMap bg1="lt1" tx1="dk1" bg2="lt2" tx2="dk2" accent1="accent1" accent2="accent2" accent3="accent3" accent4="accent4" accent5="accent5" accent6="accent6" hlink="hlink" folHlink="folHlink"/>
  <p:sldLayoutIdLst>
    <p:sldLayoutId id="2147483689" r:id="rId1"/>
    <p:sldLayoutId id="2147483684" r:id="rId2"/>
    <p:sldLayoutId id="214748368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smtClean="0"/>
              <a:t>Click to edit Master title style</a:t>
            </a:r>
            <a:endParaRPr dirty="0"/>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9600" y="6260591"/>
            <a:ext cx="847346" cy="445009"/>
          </a:xfrm>
          <a:prstGeom prst="rect">
            <a:avLst/>
          </a:prstGeom>
        </p:spPr>
      </p:pic>
      <p:sp>
        <p:nvSpPr>
          <p:cNvPr id="10" name="TextBox 9"/>
          <p:cNvSpPr txBox="1"/>
          <p:nvPr userDrawn="1"/>
        </p:nvSpPr>
        <p:spPr>
          <a:xfrm>
            <a:off x="11330728" y="6441416"/>
            <a:ext cx="251671" cy="221599"/>
          </a:xfrm>
          <a:prstGeom prst="rect">
            <a:avLst/>
          </a:prstGeom>
          <a:noFill/>
        </p:spPr>
        <p:txBody>
          <a:bodyPr wrap="none" lIns="0" tIns="0" rIns="0" bIns="0" rtlCol="0" anchor="b" anchorCtr="0">
            <a:spAutoFit/>
          </a:bodyPr>
          <a:lstStyle/>
          <a:p>
            <a:pPr algn="r">
              <a:lnSpc>
                <a:spcPct val="90000"/>
              </a:lnSpc>
            </a:pPr>
            <a:fld id="{DC2F7041-B349-41E1-9410-B2256D05E940}" type="slidenum">
              <a:rPr lang="en-US" sz="1600" smtClean="0">
                <a:solidFill>
                  <a:srgbClr val="646569"/>
                </a:solidFill>
              </a:rPr>
              <a:pPr algn="r">
                <a:lnSpc>
                  <a:spcPct val="90000"/>
                </a:lnSpc>
              </a:pPr>
              <a:t>‹#›</a:t>
            </a:fld>
            <a:endParaRPr lang="en-US" sz="1600" dirty="0">
              <a:solidFill>
                <a:srgbClr val="646569"/>
              </a:solidFill>
            </a:endParaRPr>
          </a:p>
        </p:txBody>
      </p:sp>
      <p:grpSp>
        <p:nvGrpSpPr>
          <p:cNvPr id="6" name="Group 5"/>
          <p:cNvGrpSpPr/>
          <p:nvPr userDrawn="1"/>
        </p:nvGrpSpPr>
        <p:grpSpPr>
          <a:xfrm>
            <a:off x="0" y="-1"/>
            <a:ext cx="12192000" cy="182880"/>
            <a:chOff x="0" y="-1"/>
            <a:chExt cx="12192000" cy="182880"/>
          </a:xfrm>
        </p:grpSpPr>
        <p:sp>
          <p:nvSpPr>
            <p:cNvPr id="7" name="Rectangle 6"/>
            <p:cNvSpPr/>
            <p:nvPr userDrawn="1"/>
          </p:nvSpPr>
          <p:spPr bwMode="ltGray">
            <a:xfrm>
              <a:off x="0" y="-1"/>
              <a:ext cx="12192000" cy="182880"/>
            </a:xfrm>
            <a:prstGeom prst="rect">
              <a:avLst/>
            </a:prstGeom>
            <a:solidFill>
              <a:schemeClr val="accent3">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solidFill>
                  <a:prstClr val="white"/>
                </a:solidFill>
              </a:endParaRPr>
            </a:p>
          </p:txBody>
        </p:sp>
        <p:sp>
          <p:nvSpPr>
            <p:cNvPr id="8" name="Rectangle 10"/>
            <p:cNvSpPr/>
            <p:nvPr userDrawn="1"/>
          </p:nvSpPr>
          <p:spPr bwMode="ltGray">
            <a:xfrm>
              <a:off x="1456946" y="-1"/>
              <a:ext cx="10735054" cy="182880"/>
            </a:xfrm>
            <a:custGeom>
              <a:avLst/>
              <a:gdLst>
                <a:gd name="connsiteX0" fmla="*/ 0 w 10735054"/>
                <a:gd name="connsiteY0" fmla="*/ 0 h 182880"/>
                <a:gd name="connsiteX1" fmla="*/ 10735054 w 10735054"/>
                <a:gd name="connsiteY1" fmla="*/ 0 h 182880"/>
                <a:gd name="connsiteX2" fmla="*/ 10735054 w 10735054"/>
                <a:gd name="connsiteY2" fmla="*/ 182880 h 182880"/>
                <a:gd name="connsiteX3" fmla="*/ 0 w 10735054"/>
                <a:gd name="connsiteY3" fmla="*/ 182880 h 182880"/>
                <a:gd name="connsiteX4" fmla="*/ 0 w 10735054"/>
                <a:gd name="connsiteY4" fmla="*/ 0 h 182880"/>
                <a:gd name="connsiteX0" fmla="*/ 9692640 w 10735054"/>
                <a:gd name="connsiteY0" fmla="*/ 9144 h 182880"/>
                <a:gd name="connsiteX1" fmla="*/ 10735054 w 10735054"/>
                <a:gd name="connsiteY1" fmla="*/ 0 h 182880"/>
                <a:gd name="connsiteX2" fmla="*/ 10735054 w 10735054"/>
                <a:gd name="connsiteY2" fmla="*/ 182880 h 182880"/>
                <a:gd name="connsiteX3" fmla="*/ 0 w 10735054"/>
                <a:gd name="connsiteY3" fmla="*/ 182880 h 182880"/>
                <a:gd name="connsiteX4" fmla="*/ 9692640 w 10735054"/>
                <a:gd name="connsiteY4" fmla="*/ 9144 h 182880"/>
                <a:gd name="connsiteX0" fmla="*/ 7452360 w 10735054"/>
                <a:gd name="connsiteY0" fmla="*/ 9144 h 182880"/>
                <a:gd name="connsiteX1" fmla="*/ 10735054 w 10735054"/>
                <a:gd name="connsiteY1" fmla="*/ 0 h 182880"/>
                <a:gd name="connsiteX2" fmla="*/ 10735054 w 10735054"/>
                <a:gd name="connsiteY2" fmla="*/ 182880 h 182880"/>
                <a:gd name="connsiteX3" fmla="*/ 0 w 10735054"/>
                <a:gd name="connsiteY3" fmla="*/ 182880 h 182880"/>
                <a:gd name="connsiteX4" fmla="*/ 7452360 w 10735054"/>
                <a:gd name="connsiteY4" fmla="*/ 9144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054" h="182880">
                  <a:moveTo>
                    <a:pt x="7452360" y="9144"/>
                  </a:moveTo>
                  <a:lnTo>
                    <a:pt x="10735054" y="0"/>
                  </a:lnTo>
                  <a:lnTo>
                    <a:pt x="10735054" y="182880"/>
                  </a:lnTo>
                  <a:lnTo>
                    <a:pt x="0" y="182880"/>
                  </a:lnTo>
                  <a:lnTo>
                    <a:pt x="7452360" y="9144"/>
                  </a:lnTo>
                  <a:close/>
                </a:path>
              </a:pathLst>
            </a:cu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solidFill>
                  <a:prstClr val="white"/>
                </a:solidFill>
              </a:endParaRPr>
            </a:p>
          </p:txBody>
        </p:sp>
      </p:grpSp>
    </p:spTree>
    <p:extLst>
      <p:ext uri="{BB962C8B-B14F-4D97-AF65-F5344CB8AC3E}">
        <p14:creationId xmlns:p14="http://schemas.microsoft.com/office/powerpoint/2010/main" val="396828365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40">
          <p15:clr>
            <a:srgbClr val="F26B43"/>
          </p15:clr>
        </p15:guide>
        <p15:guide id="4294967295" pos="384">
          <p15:clr>
            <a:srgbClr val="F26B43"/>
          </p15:clr>
        </p15:guide>
        <p15:guide id="4294967295" pos="7296">
          <p15:clr>
            <a:srgbClr val="F26B43"/>
          </p15:clr>
        </p15:guide>
        <p15:guide id="4294967295" orient="horz" pos="960">
          <p15:clr>
            <a:srgbClr val="F26B43"/>
          </p15:clr>
        </p15:guide>
        <p15:guide id="4294967295" orient="horz"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519237"/>
            <a:ext cx="10969943" cy="852364"/>
          </a:xfrm>
          <a:prstGeom prst="rect">
            <a:avLst/>
          </a:prstGeom>
        </p:spPr>
        <p:txBody>
          <a:bodyPr vert="horz" lIns="0" tIns="0" rIns="0" bIns="0" rtlCol="0" anchor="t" anchorCtr="0">
            <a:noAutofit/>
          </a:bodyPr>
          <a:lstStyle/>
          <a:p>
            <a:r>
              <a:rPr lang="de-DE" smtClean="0"/>
              <a:t>Mastertitelformat bearbeiten</a:t>
            </a:r>
            <a:endParaRPr/>
          </a:p>
        </p:txBody>
      </p:sp>
      <p:sp>
        <p:nvSpPr>
          <p:cNvPr id="3" name="Text Placeholder 2"/>
          <p:cNvSpPr>
            <a:spLocks noGrp="1"/>
          </p:cNvSpPr>
          <p:nvPr>
            <p:ph type="body" idx="1"/>
          </p:nvPr>
        </p:nvSpPr>
        <p:spPr>
          <a:xfrm>
            <a:off x="609600" y="1524002"/>
            <a:ext cx="10969784" cy="4571999"/>
          </a:xfrm>
          <a:prstGeom prst="rect">
            <a:avLst/>
          </a:prstGeom>
        </p:spPr>
        <p:txBody>
          <a:bodyPr vert="horz" lIns="0" tIns="0" rIns="0" bIns="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7" name="Rectangle 6"/>
          <p:cNvSpPr/>
          <p:nvPr/>
        </p:nvSpPr>
        <p:spPr>
          <a:xfrm>
            <a:off x="608012" y="437707"/>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lnSpc>
                <a:spcPct val="90000"/>
              </a:lnSpc>
            </a:pPr>
            <a:endParaRPr sz="2400">
              <a:solidFill>
                <a:prstClr val="white"/>
              </a:solidFill>
            </a:endParaRPr>
          </a:p>
        </p:txBody>
      </p:sp>
      <p:sp>
        <p:nvSpPr>
          <p:cNvPr id="4" name="Date Placeholder 3"/>
          <p:cNvSpPr>
            <a:spLocks noGrp="1"/>
          </p:cNvSpPr>
          <p:nvPr>
            <p:ph type="dt" sz="half" idx="2"/>
          </p:nvPr>
        </p:nvSpPr>
        <p:spPr>
          <a:xfrm>
            <a:off x="5598212" y="6426104"/>
            <a:ext cx="995579" cy="210312"/>
          </a:xfrm>
          <a:prstGeom prst="rect">
            <a:avLst/>
          </a:prstGeom>
        </p:spPr>
        <p:txBody>
          <a:bodyPr vert="horz" wrap="none" lIns="0" tIns="0" rIns="0" bIns="0" rtlCol="0" anchor="b" anchorCtr="0"/>
          <a:lstStyle>
            <a:lvl1pPr algn="ctr">
              <a:defRPr sz="700">
                <a:solidFill>
                  <a:schemeClr val="tx1"/>
                </a:solidFill>
              </a:defRPr>
            </a:lvl1pPr>
          </a:lstStyle>
          <a:p>
            <a:pPr defTabSz="914377"/>
            <a:fld id="{65FD8143-BFA3-46F8-9B90-B0E5CFAF7F7C}" type="datetime4">
              <a:rPr lang="en-US" smtClean="0">
                <a:solidFill>
                  <a:prstClr val="black"/>
                </a:solidFill>
                <a:ea typeface="ＭＳ Ｐゴシック" pitchFamily="1" charset="-128"/>
              </a:rPr>
              <a:pPr defTabSz="914377"/>
              <a:t>June 10, 2016</a:t>
            </a:fld>
            <a:endParaRPr lang="en-US">
              <a:solidFill>
                <a:prstClr val="black"/>
              </a:solidFill>
              <a:ea typeface="ＭＳ Ｐゴシック" pitchFamily="1" charset="-128"/>
            </a:endParaRPr>
          </a:p>
        </p:txBody>
      </p:sp>
      <p:sp>
        <p:nvSpPr>
          <p:cNvPr id="5" name="Footer Placeholder 4"/>
          <p:cNvSpPr>
            <a:spLocks noGrp="1"/>
          </p:cNvSpPr>
          <p:nvPr>
            <p:ph type="ftr" sz="quarter" idx="3"/>
          </p:nvPr>
        </p:nvSpPr>
        <p:spPr>
          <a:xfrm>
            <a:off x="6934201" y="6426104"/>
            <a:ext cx="4025199" cy="210312"/>
          </a:xfrm>
          <a:prstGeom prst="rect">
            <a:avLst/>
          </a:prstGeom>
        </p:spPr>
        <p:txBody>
          <a:bodyPr vert="horz" wrap="none" lIns="0" tIns="0" rIns="0" bIns="0" rtlCol="0" anchor="b" anchorCtr="0"/>
          <a:lstStyle>
            <a:lvl1pPr algn="r">
              <a:defRPr sz="700">
                <a:solidFill>
                  <a:schemeClr val="tx1"/>
                </a:solidFill>
              </a:defRPr>
            </a:lvl1pPr>
          </a:lstStyle>
          <a:p>
            <a:pPr defTabSz="914377"/>
            <a:r>
              <a:rPr lang="en-US" smtClean="0">
                <a:solidFill>
                  <a:prstClr val="black"/>
                </a:solidFill>
                <a:ea typeface="ＭＳ Ｐゴシック" pitchFamily="1" charset="-128"/>
              </a:rPr>
              <a:t>Private | Confidential | Internal Use Only </a:t>
            </a:r>
            <a:endParaRPr lang="en-US">
              <a:solidFill>
                <a:prstClr val="black"/>
              </a:solidFill>
              <a:ea typeface="ＭＳ Ｐゴシック" pitchFamily="1" charset="-128"/>
            </a:endParaRPr>
          </a:p>
        </p:txBody>
      </p:sp>
      <p:sp>
        <p:nvSpPr>
          <p:cNvPr id="6" name="Slide Number Placeholder 5"/>
          <p:cNvSpPr>
            <a:spLocks noGrp="1"/>
          </p:cNvSpPr>
          <p:nvPr>
            <p:ph type="sldNum" sz="quarter" idx="4"/>
          </p:nvPr>
        </p:nvSpPr>
        <p:spPr bwMode="gray">
          <a:xfrm>
            <a:off x="11049002" y="6430869"/>
            <a:ext cx="533399" cy="232147"/>
          </a:xfrm>
          <a:prstGeom prst="rect">
            <a:avLst/>
          </a:prstGeom>
        </p:spPr>
        <p:txBody>
          <a:bodyPr vert="horz" wrap="none" lIns="0" tIns="0" rIns="0" bIns="0" rtlCol="0" anchor="b" anchorCtr="0"/>
          <a:lstStyle>
            <a:lvl1pPr algn="r">
              <a:defRPr sz="1600">
                <a:solidFill>
                  <a:schemeClr val="accent4"/>
                </a:solidFill>
              </a:defRPr>
            </a:lvl1pPr>
          </a:lstStyle>
          <a:p>
            <a:pPr defTabSz="914377"/>
            <a:fld id="{B016F8AB-BCEA-4347-8BA6-BE776009BC89}" type="slidenum">
              <a:rPr lang="en-US" smtClean="0">
                <a:solidFill>
                  <a:srgbClr val="5F7A76"/>
                </a:solidFill>
                <a:ea typeface="ＭＳ Ｐゴシック" pitchFamily="1" charset="-128"/>
              </a:rPr>
              <a:pPr defTabSz="914377"/>
              <a:t>‹#›</a:t>
            </a:fld>
            <a:endParaRPr lang="en-US" dirty="0">
              <a:solidFill>
                <a:srgbClr val="5F7A76"/>
              </a:solidFill>
              <a:ea typeface="ＭＳ Ｐゴシック" pitchFamily="1" charset="-128"/>
            </a:endParaRPr>
          </a:p>
        </p:txBody>
      </p:sp>
      <p:grpSp>
        <p:nvGrpSpPr>
          <p:cNvPr id="8" name="Group 7"/>
          <p:cNvGrpSpPr/>
          <p:nvPr/>
        </p:nvGrpSpPr>
        <p:grpSpPr>
          <a:xfrm>
            <a:off x="610274" y="6248402"/>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black"/>
                </a:solidFill>
                <a:ea typeface="ＭＳ Ｐゴシック" pitchFamily="1" charset="-128"/>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defTabSz="914377"/>
              <a:endParaRPr sz="2400">
                <a:solidFill>
                  <a:prstClr val="black"/>
                </a:solidFill>
                <a:ea typeface="ＭＳ Ｐゴシック" pitchFamily="1" charset="-128"/>
              </a:endParaRPr>
            </a:p>
          </p:txBody>
        </p:sp>
      </p:grpSp>
    </p:spTree>
    <p:extLst>
      <p:ext uri="{BB962C8B-B14F-4D97-AF65-F5344CB8AC3E}">
        <p14:creationId xmlns:p14="http://schemas.microsoft.com/office/powerpoint/2010/main" val="14847611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75" indent="-182875" algn="l" defTabSz="914377"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70" indent="-182875" algn="l" defTabSz="914377"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26" indent="-137157" algn="l" defTabSz="91437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02" indent="-137157" algn="l" defTabSz="914377"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58" indent="-137157" algn="l" defTabSz="914377"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34" indent="-137157" algn="l" defTabSz="914377"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690" indent="-137157" algn="l" defTabSz="914377"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566" indent="-137157" algn="l" defTabSz="914377"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41" indent="-137157" algn="l" defTabSz="914377"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40">
          <p15:clr>
            <a:srgbClr val="F26B43"/>
          </p15:clr>
        </p15:guide>
        <p15:guide id="4294967295" pos="384">
          <p15:clr>
            <a:srgbClr val="F26B43"/>
          </p15:clr>
        </p15:guide>
        <p15:guide id="4294967295" pos="7296">
          <p15:clr>
            <a:srgbClr val="F26B43"/>
          </p15:clr>
        </p15:guide>
        <p15:guide id="4294967295" orient="horz" pos="960">
          <p15:clr>
            <a:srgbClr val="F26B43"/>
          </p15:clr>
        </p15:guide>
        <p15:guide id="4294967295"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hyperlink" Target="http://community.arubanetworks.com/t5/Technology-Blog/bg-p/tech-blog" TargetMode="External"/><Relationship Id="rId4" Type="http://schemas.openxmlformats.org/officeDocument/2006/relationships/hyperlink" Target="https://www.youtube.com/channel/UCFJCnuXFGfEbwEzfcgU_ER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p:cNvSpPr>
            <a:spLocks noGrp="1"/>
          </p:cNvSpPr>
          <p:nvPr>
            <p:ph type="title"/>
          </p:nvPr>
        </p:nvSpPr>
        <p:spPr>
          <a:xfrm>
            <a:off x="610392" y="1752600"/>
            <a:ext cx="9829008" cy="1905000"/>
          </a:xfrm>
        </p:spPr>
        <p:txBody>
          <a:bodyPr/>
          <a:lstStyle/>
          <a:p>
            <a:pPr>
              <a:lnSpc>
                <a:spcPct val="90000"/>
              </a:lnSpc>
            </a:pPr>
            <a:r>
              <a:rPr lang="en-US" sz="5400" dirty="0">
                <a:solidFill>
                  <a:srgbClr val="FFFFFF"/>
                </a:solidFill>
              </a:rPr>
              <a:t>Technology and Solutions Summit </a:t>
            </a:r>
            <a:r>
              <a:rPr lang="en-US" sz="5400" b="0" dirty="0">
                <a:solidFill>
                  <a:srgbClr val="FFFFFF"/>
                </a:solidFill>
                <a:latin typeface="Arial"/>
                <a:cs typeface="Arial"/>
              </a:rPr>
              <a:t>2016</a:t>
            </a:r>
            <a:endParaRPr lang="en-US" sz="5400" b="0" dirty="0">
              <a:solidFill>
                <a:srgbClr val="FFFFFF"/>
              </a:solidFill>
              <a:latin typeface="Arial"/>
              <a:cs typeface="Arial"/>
            </a:endParaRPr>
          </a:p>
        </p:txBody>
      </p:sp>
      <p:sp>
        <p:nvSpPr>
          <p:cNvPr id="10" name="Subtitle 6"/>
          <p:cNvSpPr txBox="1">
            <a:spLocks/>
          </p:cNvSpPr>
          <p:nvPr/>
        </p:nvSpPr>
        <p:spPr>
          <a:xfrm>
            <a:off x="609600" y="3810000"/>
            <a:ext cx="8229600" cy="533400"/>
          </a:xfrm>
          <a:prstGeom prst="rect">
            <a:avLst/>
          </a:prstGeom>
        </p:spPr>
        <p:txBody>
          <a:bodyPr vert="horz" lIns="0" tIns="0" rIns="0" bIns="0" rtlCol="0">
            <a:noAutofit/>
          </a:bodyPr>
          <a:lstStyle/>
          <a:p>
            <a:pPr defTabSz="914377"/>
            <a:r>
              <a:rPr lang="en-US" sz="2800" dirty="0">
                <a:solidFill>
                  <a:srgbClr val="FFFFFF"/>
                </a:solidFill>
                <a:ea typeface="ＭＳ Ｐゴシック" pitchFamily="1" charset="-128"/>
              </a:rPr>
              <a:t>#HPETSS</a:t>
            </a:r>
          </a:p>
        </p:txBody>
      </p:sp>
      <p:sp>
        <p:nvSpPr>
          <p:cNvPr id="12" name="Textplatzhalter 6"/>
          <p:cNvSpPr>
            <a:spLocks noGrp="1"/>
          </p:cNvSpPr>
          <p:nvPr>
            <p:ph type="body" sz="quarter" idx="13"/>
          </p:nvPr>
        </p:nvSpPr>
        <p:spPr>
          <a:xfrm>
            <a:off x="606423" y="6061586"/>
            <a:ext cx="5489579" cy="339215"/>
          </a:xfrm>
        </p:spPr>
        <p:txBody>
          <a:bodyPr/>
          <a:lstStyle/>
          <a:p>
            <a:r>
              <a:rPr lang="de-DE" dirty="0" smtClean="0">
                <a:solidFill>
                  <a:srgbClr val="FFFFFF"/>
                </a:solidFill>
              </a:rPr>
              <a:t>June 12, 2016</a:t>
            </a:r>
            <a:endParaRPr lang="de-DE" dirty="0">
              <a:solidFill>
                <a:srgbClr val="FFFFFF"/>
              </a:solidFill>
            </a:endParaRPr>
          </a:p>
        </p:txBody>
      </p:sp>
      <p:sp>
        <p:nvSpPr>
          <p:cNvPr id="13" name="Subtitle 6"/>
          <p:cNvSpPr txBox="1">
            <a:spLocks/>
          </p:cNvSpPr>
          <p:nvPr/>
        </p:nvSpPr>
        <p:spPr>
          <a:xfrm>
            <a:off x="608013" y="4800600"/>
            <a:ext cx="8229600" cy="9144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8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FFFFFF"/>
                </a:solidFill>
              </a:rPr>
              <a:t>Fabien GIRAUD / HPE Aruba SE</a:t>
            </a:r>
          </a:p>
        </p:txBody>
      </p:sp>
    </p:spTree>
    <p:extLst>
      <p:ext uri="{BB962C8B-B14F-4D97-AF65-F5344CB8AC3E}">
        <p14:creationId xmlns:p14="http://schemas.microsoft.com/office/powerpoint/2010/main" val="328384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Managing</a:t>
            </a:r>
            <a:r>
              <a:rPr lang="fr-FR" dirty="0"/>
              <a:t> DC </a:t>
            </a:r>
            <a:r>
              <a:rPr lang="fr-FR" dirty="0" err="1"/>
              <a:t>using</a:t>
            </a:r>
            <a:r>
              <a:rPr lang="fr-FR" dirty="0"/>
              <a:t> base </a:t>
            </a:r>
            <a:r>
              <a:rPr lang="fr-FR" dirty="0" err="1"/>
              <a:t>platform</a:t>
            </a:r>
            <a:r>
              <a:rPr lang="fr-FR" dirty="0"/>
              <a:t> </a:t>
            </a:r>
            <a:r>
              <a:rPr lang="fr-FR" dirty="0" err="1"/>
              <a:t>features</a:t>
            </a:r>
            <a:endParaRPr lang="en-US" dirty="0"/>
          </a:p>
        </p:txBody>
      </p:sp>
      <p:sp>
        <p:nvSpPr>
          <p:cNvPr id="3" name="Content Placeholder 2"/>
          <p:cNvSpPr>
            <a:spLocks noGrp="1"/>
          </p:cNvSpPr>
          <p:nvPr>
            <p:ph idx="1"/>
          </p:nvPr>
        </p:nvSpPr>
        <p:spPr>
          <a:xfrm>
            <a:off x="589060" y="1556792"/>
            <a:ext cx="10969784" cy="4571999"/>
          </a:xfrm>
        </p:spPr>
        <p:txBody>
          <a:bodyPr/>
          <a:lstStyle/>
          <a:p>
            <a:pPr marL="0" indent="0">
              <a:buClr>
                <a:schemeClr val="accent1"/>
              </a:buClr>
              <a:buNone/>
            </a:pPr>
            <a:r>
              <a:rPr lang="fr-FR" dirty="0"/>
              <a:t>Monitoring </a:t>
            </a:r>
            <a:r>
              <a:rPr lang="fr-FR" dirty="0" err="1"/>
              <a:t>your</a:t>
            </a:r>
            <a:r>
              <a:rPr lang="fr-FR" dirty="0"/>
              <a:t> DC network</a:t>
            </a:r>
            <a:endParaRPr lang="en-US" dirty="0"/>
          </a:p>
          <a:p>
            <a:pPr marL="171450" indent="-171450">
              <a:buClr>
                <a:schemeClr val="accent1"/>
              </a:buClr>
              <a:buFont typeface="Arial" panose="020B0604020202020204" pitchFamily="34" charset="0"/>
              <a:buChar char="•"/>
            </a:pPr>
            <a:r>
              <a:rPr lang="fr-FR" dirty="0"/>
              <a:t>Performance monitoring (</a:t>
            </a:r>
            <a:r>
              <a:rPr lang="fr-FR" dirty="0" err="1"/>
              <a:t>bandwidth</a:t>
            </a:r>
            <a:r>
              <a:rPr lang="fr-FR" dirty="0"/>
              <a:t>, </a:t>
            </a:r>
            <a:r>
              <a:rPr lang="fr-FR" dirty="0" err="1"/>
              <a:t>cpu</a:t>
            </a:r>
            <a:r>
              <a:rPr lang="fr-FR" dirty="0"/>
              <a:t> …) </a:t>
            </a:r>
            <a:r>
              <a:rPr lang="fr-FR" dirty="0">
                <a:sym typeface="Wingdings" panose="05000000000000000000" pitchFamily="2" charset="2"/>
              </a:rPr>
              <a:t> Proactive</a:t>
            </a:r>
          </a:p>
          <a:p>
            <a:pPr marL="171450" indent="-171450">
              <a:buClr>
                <a:schemeClr val="accent1"/>
              </a:buClr>
              <a:buFont typeface="Arial" panose="020B0604020202020204" pitchFamily="34" charset="0"/>
              <a:buChar char="•"/>
            </a:pPr>
            <a:r>
              <a:rPr lang="fr-FR" dirty="0" err="1">
                <a:sym typeface="Wingdings" panose="05000000000000000000" pitchFamily="2" charset="2"/>
              </a:rPr>
              <a:t>Alarms</a:t>
            </a:r>
            <a:r>
              <a:rPr lang="fr-FR" dirty="0">
                <a:sym typeface="Wingdings" panose="05000000000000000000" pitchFamily="2" charset="2"/>
              </a:rPr>
              <a:t> (SNMP </a:t>
            </a:r>
            <a:r>
              <a:rPr lang="fr-FR" dirty="0" err="1">
                <a:sym typeface="Wingdings" panose="05000000000000000000" pitchFamily="2" charset="2"/>
              </a:rPr>
              <a:t>traps</a:t>
            </a:r>
            <a:r>
              <a:rPr lang="fr-FR" dirty="0">
                <a:sym typeface="Wingdings" panose="05000000000000000000" pitchFamily="2" charset="2"/>
              </a:rPr>
              <a:t>, </a:t>
            </a:r>
            <a:r>
              <a:rPr lang="fr-FR" dirty="0" err="1">
                <a:sym typeface="Wingdings" panose="05000000000000000000" pitchFamily="2" charset="2"/>
              </a:rPr>
              <a:t>Syslog</a:t>
            </a:r>
            <a:r>
              <a:rPr lang="fr-FR" dirty="0">
                <a:sym typeface="Wingdings" panose="05000000000000000000" pitchFamily="2" charset="2"/>
              </a:rPr>
              <a:t> messages and </a:t>
            </a:r>
            <a:r>
              <a:rPr lang="fr-FR" dirty="0" err="1">
                <a:sym typeface="Wingdings" panose="05000000000000000000" pitchFamily="2" charset="2"/>
              </a:rPr>
              <a:t>internal</a:t>
            </a:r>
            <a:r>
              <a:rPr lang="fr-FR" dirty="0">
                <a:sym typeface="Wingdings" panose="05000000000000000000" pitchFamily="2" charset="2"/>
              </a:rPr>
              <a:t> </a:t>
            </a:r>
            <a:r>
              <a:rPr lang="fr-FR" dirty="0" err="1">
                <a:sym typeface="Wingdings" panose="05000000000000000000" pitchFamily="2" charset="2"/>
              </a:rPr>
              <a:t>alarms</a:t>
            </a:r>
            <a:r>
              <a:rPr lang="fr-FR" dirty="0">
                <a:sym typeface="Wingdings" panose="05000000000000000000" pitchFamily="2" charset="2"/>
              </a:rPr>
              <a:t>)  efficient (</a:t>
            </a:r>
            <a:r>
              <a:rPr lang="fr-FR" dirty="0" err="1">
                <a:sym typeface="Wingdings" panose="05000000000000000000" pitchFamily="2" charset="2"/>
              </a:rPr>
              <a:t>easily</a:t>
            </a:r>
            <a:r>
              <a:rPr lang="fr-FR" dirty="0">
                <a:sym typeface="Wingdings" panose="05000000000000000000" pitchFamily="2" charset="2"/>
              </a:rPr>
              <a:t> </a:t>
            </a:r>
            <a:r>
              <a:rPr lang="fr-FR" dirty="0" err="1">
                <a:sym typeface="Wingdings" panose="05000000000000000000" pitchFamily="2" charset="2"/>
              </a:rPr>
              <a:t>detect</a:t>
            </a:r>
            <a:r>
              <a:rPr lang="fr-FR" dirty="0">
                <a:sym typeface="Wingdings" panose="05000000000000000000" pitchFamily="2" charset="2"/>
              </a:rPr>
              <a:t> issues and </a:t>
            </a:r>
            <a:r>
              <a:rPr lang="fr-FR" dirty="0" err="1">
                <a:sym typeface="Wingdings" panose="05000000000000000000" pitchFamily="2" charset="2"/>
              </a:rPr>
              <a:t>fix</a:t>
            </a:r>
            <a:r>
              <a:rPr lang="fr-FR" dirty="0">
                <a:sym typeface="Wingdings" panose="05000000000000000000" pitchFamily="2" charset="2"/>
              </a:rPr>
              <a:t> </a:t>
            </a:r>
            <a:r>
              <a:rPr lang="fr-FR" dirty="0" err="1">
                <a:sym typeface="Wingdings" panose="05000000000000000000" pitchFamily="2" charset="2"/>
              </a:rPr>
              <a:t>it</a:t>
            </a:r>
            <a:r>
              <a:rPr lang="fr-FR" dirty="0">
                <a:sym typeface="Wingdings" panose="05000000000000000000" pitchFamily="2" charset="2"/>
              </a:rPr>
              <a:t>)</a:t>
            </a:r>
          </a:p>
          <a:p>
            <a:pPr marL="171450" indent="-171450">
              <a:buClr>
                <a:schemeClr val="accent1"/>
              </a:buClr>
              <a:buFont typeface="Arial" panose="020B0604020202020204" pitchFamily="34" charset="0"/>
              <a:buChar char="•"/>
            </a:pPr>
            <a:r>
              <a:rPr lang="fr-FR" dirty="0" err="1"/>
              <a:t>Follow</a:t>
            </a:r>
            <a:r>
              <a:rPr lang="fr-FR" dirty="0"/>
              <a:t> the global </a:t>
            </a:r>
            <a:r>
              <a:rPr lang="fr-FR" dirty="0" err="1"/>
              <a:t>health</a:t>
            </a:r>
            <a:r>
              <a:rPr lang="fr-FR" dirty="0"/>
              <a:t> of </a:t>
            </a:r>
            <a:r>
              <a:rPr lang="fr-FR" dirty="0" err="1"/>
              <a:t>your</a:t>
            </a:r>
            <a:r>
              <a:rPr lang="fr-FR" dirty="0"/>
              <a:t> network </a:t>
            </a:r>
            <a:r>
              <a:rPr lang="fr-FR" dirty="0" err="1"/>
              <a:t>using</a:t>
            </a:r>
            <a:r>
              <a:rPr lang="fr-FR" dirty="0"/>
              <a:t> </a:t>
            </a:r>
            <a:r>
              <a:rPr lang="fr-FR" dirty="0" err="1"/>
              <a:t>devices</a:t>
            </a:r>
            <a:r>
              <a:rPr lang="fr-FR" dirty="0"/>
              <a:t> </a:t>
            </a:r>
            <a:r>
              <a:rPr lang="fr-FR" dirty="0" err="1"/>
              <a:t>status</a:t>
            </a:r>
            <a:endParaRPr lang="en-US" dirty="0"/>
          </a:p>
          <a:p>
            <a:endParaRPr lang="en-US" dirty="0"/>
          </a:p>
        </p:txBody>
      </p:sp>
      <p:pic>
        <p:nvPicPr>
          <p:cNvPr id="4" name="Picture 3"/>
          <p:cNvPicPr>
            <a:picLocks noChangeAspect="1"/>
          </p:cNvPicPr>
          <p:nvPr/>
        </p:nvPicPr>
        <p:blipFill>
          <a:blip r:embed="rId2"/>
          <a:stretch>
            <a:fillRect/>
          </a:stretch>
        </p:blipFill>
        <p:spPr>
          <a:xfrm>
            <a:off x="1343471" y="3140968"/>
            <a:ext cx="3386135" cy="3096344"/>
          </a:xfrm>
          <a:prstGeom prst="rect">
            <a:avLst/>
          </a:prstGeom>
        </p:spPr>
      </p:pic>
      <p:pic>
        <p:nvPicPr>
          <p:cNvPr id="5" name="Picture 4"/>
          <p:cNvPicPr>
            <a:picLocks noChangeAspect="1"/>
          </p:cNvPicPr>
          <p:nvPr/>
        </p:nvPicPr>
        <p:blipFill>
          <a:blip r:embed="rId3"/>
          <a:stretch>
            <a:fillRect/>
          </a:stretch>
        </p:blipFill>
        <p:spPr>
          <a:xfrm>
            <a:off x="5303911" y="3212976"/>
            <a:ext cx="5093313" cy="2664296"/>
          </a:xfrm>
          <a:prstGeom prst="rect">
            <a:avLst/>
          </a:prstGeom>
        </p:spPr>
      </p:pic>
    </p:spTree>
    <p:extLst>
      <p:ext uri="{BB962C8B-B14F-4D97-AF65-F5344CB8AC3E}">
        <p14:creationId xmlns:p14="http://schemas.microsoft.com/office/powerpoint/2010/main" val="368525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DC using base platform features</a:t>
            </a:r>
          </a:p>
        </p:txBody>
      </p:sp>
      <p:sp>
        <p:nvSpPr>
          <p:cNvPr id="3" name="Content Placeholder 2"/>
          <p:cNvSpPr>
            <a:spLocks noGrp="1"/>
          </p:cNvSpPr>
          <p:nvPr>
            <p:ph idx="1"/>
          </p:nvPr>
        </p:nvSpPr>
        <p:spPr/>
        <p:txBody>
          <a:bodyPr/>
          <a:lstStyle/>
          <a:p>
            <a:pPr marL="0" indent="0">
              <a:buNone/>
            </a:pPr>
            <a:r>
              <a:rPr lang="fr-FR" dirty="0"/>
              <a:t>Topologies </a:t>
            </a:r>
            <a:r>
              <a:rPr lang="fr-FR" dirty="0" err="1"/>
              <a:t>make</a:t>
            </a:r>
            <a:r>
              <a:rPr lang="fr-FR" dirty="0"/>
              <a:t> </a:t>
            </a:r>
            <a:r>
              <a:rPr lang="fr-FR" dirty="0" err="1"/>
              <a:t>your</a:t>
            </a:r>
            <a:r>
              <a:rPr lang="fr-FR" dirty="0"/>
              <a:t> network more real …</a:t>
            </a:r>
            <a:endParaRPr lang="en-US" dirty="0"/>
          </a:p>
          <a:p>
            <a:pPr marL="171450" indent="-171450">
              <a:buClr>
                <a:schemeClr val="accent1"/>
              </a:buClr>
              <a:buFont typeface="Arial" panose="020B0604020202020204" pitchFamily="34" charset="0"/>
              <a:buChar char="•"/>
            </a:pPr>
            <a:r>
              <a:rPr lang="fr-FR" dirty="0"/>
              <a:t>Layer 2 topologies </a:t>
            </a:r>
            <a:r>
              <a:rPr lang="fr-FR" dirty="0">
                <a:sym typeface="Wingdings" panose="05000000000000000000" pitchFamily="2" charset="2"/>
              </a:rPr>
              <a:t></a:t>
            </a:r>
            <a:r>
              <a:rPr lang="fr-FR" dirty="0"/>
              <a:t> </a:t>
            </a:r>
            <a:r>
              <a:rPr lang="fr-FR" dirty="0" err="1"/>
              <a:t>view</a:t>
            </a:r>
            <a:r>
              <a:rPr lang="fr-FR" dirty="0"/>
              <a:t> how </a:t>
            </a:r>
            <a:r>
              <a:rPr lang="fr-FR" dirty="0" err="1"/>
              <a:t>really</a:t>
            </a:r>
            <a:r>
              <a:rPr lang="fr-FR" dirty="0"/>
              <a:t> </a:t>
            </a:r>
            <a:r>
              <a:rPr lang="fr-FR" dirty="0" err="1"/>
              <a:t>your</a:t>
            </a:r>
            <a:r>
              <a:rPr lang="fr-FR" dirty="0"/>
              <a:t> </a:t>
            </a:r>
            <a:r>
              <a:rPr lang="fr-FR" dirty="0" err="1"/>
              <a:t>devices</a:t>
            </a:r>
            <a:r>
              <a:rPr lang="fr-FR" dirty="0"/>
              <a:t> are </a:t>
            </a:r>
            <a:r>
              <a:rPr lang="fr-FR" dirty="0" err="1"/>
              <a:t>interconnected</a:t>
            </a:r>
            <a:r>
              <a:rPr lang="fr-FR" dirty="0"/>
              <a:t>, analyse </a:t>
            </a:r>
            <a:r>
              <a:rPr lang="fr-FR" dirty="0" err="1"/>
              <a:t>path</a:t>
            </a:r>
            <a:r>
              <a:rPr lang="fr-FR" dirty="0"/>
              <a:t>, </a:t>
            </a:r>
            <a:r>
              <a:rPr lang="fr-FR" dirty="0" err="1"/>
              <a:t>customize</a:t>
            </a:r>
            <a:r>
              <a:rPr lang="fr-FR" dirty="0"/>
              <a:t> …</a:t>
            </a:r>
            <a:endParaRPr lang="fr-FR" dirty="0">
              <a:sym typeface="Wingdings" panose="05000000000000000000" pitchFamily="2" charset="2"/>
            </a:endParaRPr>
          </a:p>
          <a:p>
            <a:pPr marL="171450" indent="-171450">
              <a:buClr>
                <a:schemeClr val="accent1"/>
              </a:buClr>
              <a:buFont typeface="Arial" panose="020B0604020202020204" pitchFamily="34" charset="0"/>
              <a:buChar char="•"/>
            </a:pPr>
            <a:r>
              <a:rPr lang="fr-FR" dirty="0" err="1">
                <a:sym typeface="Wingdings" panose="05000000000000000000" pitchFamily="2" charset="2"/>
              </a:rPr>
              <a:t>Stack</a:t>
            </a:r>
            <a:r>
              <a:rPr lang="fr-FR" dirty="0">
                <a:sym typeface="Wingdings" panose="05000000000000000000" pitchFamily="2" charset="2"/>
              </a:rPr>
              <a:t> topologies  Dive </a:t>
            </a:r>
            <a:r>
              <a:rPr lang="fr-FR" dirty="0" err="1">
                <a:sym typeface="Wingdings" panose="05000000000000000000" pitchFamily="2" charset="2"/>
              </a:rPr>
              <a:t>into</a:t>
            </a:r>
            <a:r>
              <a:rPr lang="fr-FR" dirty="0">
                <a:sym typeface="Wingdings" panose="05000000000000000000" pitchFamily="2" charset="2"/>
              </a:rPr>
              <a:t>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stack</a:t>
            </a:r>
            <a:r>
              <a:rPr lang="fr-FR" dirty="0">
                <a:sym typeface="Wingdings" panose="05000000000000000000" pitchFamily="2" charset="2"/>
              </a:rPr>
              <a:t> to </a:t>
            </a:r>
            <a:r>
              <a:rPr lang="fr-FR" dirty="0" err="1">
                <a:sym typeface="Wingdings" panose="05000000000000000000" pitchFamily="2" charset="2"/>
              </a:rPr>
              <a:t>see</a:t>
            </a:r>
            <a:r>
              <a:rPr lang="fr-FR" dirty="0">
                <a:sym typeface="Wingdings" panose="05000000000000000000" pitchFamily="2" charset="2"/>
              </a:rPr>
              <a:t> </a:t>
            </a:r>
            <a:r>
              <a:rPr lang="fr-FR" dirty="0" err="1">
                <a:sym typeface="Wingdings" panose="05000000000000000000" pitchFamily="2" charset="2"/>
              </a:rPr>
              <a:t>physically</a:t>
            </a:r>
            <a:r>
              <a:rPr lang="fr-FR" dirty="0">
                <a:sym typeface="Wingdings" panose="05000000000000000000" pitchFamily="2" charset="2"/>
              </a:rPr>
              <a:t> interconnections</a:t>
            </a:r>
          </a:p>
          <a:p>
            <a:pPr marL="171450" indent="-171450">
              <a:buClr>
                <a:schemeClr val="accent1"/>
              </a:buClr>
              <a:buFont typeface="Arial" panose="020B0604020202020204" pitchFamily="34" charset="0"/>
              <a:buChar char="•"/>
            </a:pPr>
            <a:r>
              <a:rPr lang="fr-FR" dirty="0"/>
              <a:t>DC topologies </a:t>
            </a:r>
            <a:r>
              <a:rPr lang="fr-FR" dirty="0">
                <a:sym typeface="Wingdings" panose="05000000000000000000" pitchFamily="2" charset="2"/>
              </a:rPr>
              <a:t> </a:t>
            </a:r>
            <a:r>
              <a:rPr lang="fr-FR" dirty="0" err="1">
                <a:sym typeface="Wingdings" panose="05000000000000000000" pitchFamily="2" charset="2"/>
              </a:rPr>
              <a:t>build</a:t>
            </a:r>
            <a:r>
              <a:rPr lang="fr-FR" dirty="0">
                <a:sym typeface="Wingdings" panose="05000000000000000000" pitchFamily="2" charset="2"/>
              </a:rPr>
              <a:t> </a:t>
            </a:r>
            <a:r>
              <a:rPr lang="fr-FR" dirty="0" err="1">
                <a:sym typeface="Wingdings" panose="05000000000000000000" pitchFamily="2" charset="2"/>
              </a:rPr>
              <a:t>your</a:t>
            </a:r>
            <a:r>
              <a:rPr lang="fr-FR" dirty="0">
                <a:sym typeface="Wingdings" panose="05000000000000000000" pitchFamily="2" charset="2"/>
              </a:rPr>
              <a:t> DC and </a:t>
            </a:r>
            <a:r>
              <a:rPr lang="fr-FR" dirty="0" err="1">
                <a:sym typeface="Wingdings" panose="05000000000000000000" pitchFamily="2" charset="2"/>
              </a:rPr>
              <a:t>find</a:t>
            </a:r>
            <a:r>
              <a:rPr lang="fr-FR" dirty="0">
                <a:sym typeface="Wingdings" panose="05000000000000000000" pitchFamily="2" charset="2"/>
              </a:rPr>
              <a:t> </a:t>
            </a:r>
            <a:r>
              <a:rPr lang="fr-FR" dirty="0" err="1">
                <a:sym typeface="Wingdings" panose="05000000000000000000" pitchFamily="2" charset="2"/>
              </a:rPr>
              <a:t>quickly</a:t>
            </a:r>
            <a:r>
              <a:rPr lang="fr-FR" dirty="0">
                <a:sym typeface="Wingdings" panose="05000000000000000000" pitchFamily="2" charset="2"/>
              </a:rPr>
              <a:t> </a:t>
            </a:r>
            <a:r>
              <a:rPr lang="fr-FR" dirty="0" err="1">
                <a:sym typeface="Wingdings" panose="05000000000000000000" pitchFamily="2" charset="2"/>
              </a:rPr>
              <a:t>your</a:t>
            </a:r>
            <a:r>
              <a:rPr lang="fr-FR" dirty="0">
                <a:sym typeface="Wingdings" panose="05000000000000000000" pitchFamily="2" charset="2"/>
              </a:rPr>
              <a:t> </a:t>
            </a:r>
            <a:r>
              <a:rPr lang="fr-FR" dirty="0" err="1">
                <a:sym typeface="Wingdings" panose="05000000000000000000" pitchFamily="2" charset="2"/>
              </a:rPr>
              <a:t>faulty</a:t>
            </a:r>
            <a:r>
              <a:rPr lang="fr-FR" dirty="0">
                <a:sym typeface="Wingdings" panose="05000000000000000000" pitchFamily="2" charset="2"/>
              </a:rPr>
              <a:t> </a:t>
            </a:r>
            <a:r>
              <a:rPr lang="fr-FR" dirty="0" err="1">
                <a:sym typeface="Wingdings" panose="05000000000000000000" pitchFamily="2" charset="2"/>
              </a:rPr>
              <a:t>devices</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518761" y="3141479"/>
            <a:ext cx="3462859" cy="3016785"/>
          </a:xfrm>
          <a:prstGeom prst="rect">
            <a:avLst/>
          </a:prstGeom>
        </p:spPr>
      </p:pic>
      <p:pic>
        <p:nvPicPr>
          <p:cNvPr id="5" name="Picture 4"/>
          <p:cNvPicPr>
            <a:picLocks noChangeAspect="1"/>
          </p:cNvPicPr>
          <p:nvPr/>
        </p:nvPicPr>
        <p:blipFill>
          <a:blip r:embed="rId3"/>
          <a:stretch>
            <a:fillRect/>
          </a:stretch>
        </p:blipFill>
        <p:spPr>
          <a:xfrm>
            <a:off x="3719736" y="3356992"/>
            <a:ext cx="1872208" cy="2754183"/>
          </a:xfrm>
          <a:prstGeom prst="rect">
            <a:avLst/>
          </a:prstGeom>
        </p:spPr>
      </p:pic>
      <p:pic>
        <p:nvPicPr>
          <p:cNvPr id="6" name="Picture 5"/>
          <p:cNvPicPr>
            <a:picLocks noChangeAspect="1"/>
          </p:cNvPicPr>
          <p:nvPr/>
        </p:nvPicPr>
        <p:blipFill>
          <a:blip r:embed="rId4"/>
          <a:stretch>
            <a:fillRect/>
          </a:stretch>
        </p:blipFill>
        <p:spPr>
          <a:xfrm>
            <a:off x="5591944" y="4260747"/>
            <a:ext cx="3705696" cy="1897518"/>
          </a:xfrm>
          <a:prstGeom prst="rect">
            <a:avLst/>
          </a:prstGeom>
        </p:spPr>
      </p:pic>
      <p:pic>
        <p:nvPicPr>
          <p:cNvPr id="7" name="Picture 6"/>
          <p:cNvPicPr>
            <a:picLocks noChangeAspect="1"/>
          </p:cNvPicPr>
          <p:nvPr/>
        </p:nvPicPr>
        <p:blipFill>
          <a:blip r:embed="rId5"/>
          <a:stretch>
            <a:fillRect/>
          </a:stretch>
        </p:blipFill>
        <p:spPr>
          <a:xfrm>
            <a:off x="8904312" y="2492749"/>
            <a:ext cx="2675072" cy="2320908"/>
          </a:xfrm>
          <a:prstGeom prst="rect">
            <a:avLst/>
          </a:prstGeom>
        </p:spPr>
      </p:pic>
      <p:cxnSp>
        <p:nvCxnSpPr>
          <p:cNvPr id="8" name="Straight Arrow Connector 7"/>
          <p:cNvCxnSpPr/>
          <p:nvPr/>
        </p:nvCxnSpPr>
        <p:spPr>
          <a:xfrm flipV="1">
            <a:off x="7641429" y="3861048"/>
            <a:ext cx="1550915" cy="17428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54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fr-FR" dirty="0"/>
              <a:t>Day 2 Day </a:t>
            </a:r>
            <a:r>
              <a:rPr lang="fr-FR" dirty="0" err="1"/>
              <a:t>operations</a:t>
            </a:r>
            <a:endParaRPr lang="en-US" dirty="0"/>
          </a:p>
          <a:p>
            <a:pPr marL="171450" indent="-171450">
              <a:buClr>
                <a:schemeClr val="accent1"/>
              </a:buClr>
              <a:buFont typeface="Arial" panose="020B0604020202020204" pitchFamily="34" charset="0"/>
              <a:buChar char="•"/>
            </a:pPr>
            <a:r>
              <a:rPr lang="fr-FR" dirty="0" err="1"/>
              <a:t>Quickly</a:t>
            </a:r>
            <a:r>
              <a:rPr lang="fr-FR" dirty="0"/>
              <a:t> </a:t>
            </a:r>
            <a:r>
              <a:rPr lang="fr-FR" dirty="0" err="1"/>
              <a:t>shutdown</a:t>
            </a:r>
            <a:r>
              <a:rPr lang="fr-FR" dirty="0"/>
              <a:t> / configure a port</a:t>
            </a:r>
          </a:p>
          <a:p>
            <a:pPr marL="171450" indent="-171450">
              <a:buClr>
                <a:schemeClr val="accent1"/>
              </a:buClr>
              <a:buFont typeface="Arial" panose="020B0604020202020204" pitchFamily="34" charset="0"/>
              <a:buChar char="•"/>
            </a:pPr>
            <a:r>
              <a:rPr lang="fr-FR" dirty="0" err="1"/>
              <a:t>Deploy</a:t>
            </a:r>
            <a:r>
              <a:rPr lang="fr-FR" dirty="0"/>
              <a:t> ACL in </a:t>
            </a:r>
            <a:r>
              <a:rPr lang="fr-FR" dirty="0" err="1"/>
              <a:t>batches</a:t>
            </a:r>
            <a:endParaRPr lang="fr-FR" dirty="0"/>
          </a:p>
          <a:p>
            <a:pPr marL="171450" indent="-171450">
              <a:buClr>
                <a:schemeClr val="accent1"/>
              </a:buClr>
              <a:buFont typeface="Arial" panose="020B0604020202020204" pitchFamily="34" charset="0"/>
              <a:buChar char="•"/>
            </a:pPr>
            <a:r>
              <a:rPr lang="fr-FR" dirty="0"/>
              <a:t>Manage VLAN on the </a:t>
            </a:r>
            <a:r>
              <a:rPr lang="fr-FR" dirty="0" err="1"/>
              <a:t>topology</a:t>
            </a:r>
            <a:endParaRPr lang="fr-FR" dirty="0"/>
          </a:p>
          <a:p>
            <a:pPr marL="171450" indent="-171450">
              <a:buClr>
                <a:schemeClr val="accent1"/>
              </a:buClr>
              <a:buFont typeface="Arial" panose="020B0604020202020204" pitchFamily="34" charset="0"/>
              <a:buChar char="•"/>
            </a:pPr>
            <a:r>
              <a:rPr lang="fr-FR" dirty="0" err="1"/>
              <a:t>Locate</a:t>
            </a:r>
            <a:r>
              <a:rPr lang="fr-FR" dirty="0"/>
              <a:t> in real-time </a:t>
            </a:r>
            <a:r>
              <a:rPr lang="fr-FR" dirty="0" err="1"/>
              <a:t>ip</a:t>
            </a:r>
            <a:r>
              <a:rPr lang="fr-FR" dirty="0"/>
              <a:t> </a:t>
            </a:r>
            <a:r>
              <a:rPr lang="fr-FR" dirty="0" err="1"/>
              <a:t>addresses</a:t>
            </a:r>
            <a:r>
              <a:rPr lang="fr-FR" dirty="0"/>
              <a:t> …</a:t>
            </a:r>
            <a:endParaRPr lang="en-US" dirty="0"/>
          </a:p>
          <a:p>
            <a:pPr marL="0" indent="0">
              <a:buNone/>
            </a:pPr>
            <a:endParaRPr lang="en-US" dirty="0"/>
          </a:p>
        </p:txBody>
      </p:sp>
      <p:sp>
        <p:nvSpPr>
          <p:cNvPr id="2" name="Title 1"/>
          <p:cNvSpPr>
            <a:spLocks noGrp="1"/>
          </p:cNvSpPr>
          <p:nvPr>
            <p:ph type="title"/>
          </p:nvPr>
        </p:nvSpPr>
        <p:spPr/>
        <p:txBody>
          <a:bodyPr/>
          <a:lstStyle/>
          <a:p>
            <a:r>
              <a:rPr lang="en-US" dirty="0"/>
              <a:t>Managing DC using base platform features</a:t>
            </a:r>
          </a:p>
        </p:txBody>
      </p:sp>
      <p:pic>
        <p:nvPicPr>
          <p:cNvPr id="4" name="Picture 3"/>
          <p:cNvPicPr>
            <a:picLocks noChangeAspect="1"/>
          </p:cNvPicPr>
          <p:nvPr/>
        </p:nvPicPr>
        <p:blipFill>
          <a:blip r:embed="rId2"/>
          <a:stretch>
            <a:fillRect/>
          </a:stretch>
        </p:blipFill>
        <p:spPr>
          <a:xfrm>
            <a:off x="609441" y="3471017"/>
            <a:ext cx="4232398" cy="2614738"/>
          </a:xfrm>
          <a:prstGeom prst="rect">
            <a:avLst/>
          </a:prstGeom>
        </p:spPr>
      </p:pic>
      <p:pic>
        <p:nvPicPr>
          <p:cNvPr id="5" name="Picture 4"/>
          <p:cNvPicPr>
            <a:picLocks noChangeAspect="1"/>
          </p:cNvPicPr>
          <p:nvPr/>
        </p:nvPicPr>
        <p:blipFill>
          <a:blip r:embed="rId3"/>
          <a:stretch>
            <a:fillRect/>
          </a:stretch>
        </p:blipFill>
        <p:spPr>
          <a:xfrm>
            <a:off x="4028218" y="4725144"/>
            <a:ext cx="1925642" cy="1949166"/>
          </a:xfrm>
          <a:prstGeom prst="rect">
            <a:avLst/>
          </a:prstGeom>
        </p:spPr>
      </p:pic>
      <p:cxnSp>
        <p:nvCxnSpPr>
          <p:cNvPr id="6" name="Straight Arrow Connector 5"/>
          <p:cNvCxnSpPr>
            <a:endCxn id="5" idx="1"/>
          </p:cNvCxnSpPr>
          <p:nvPr/>
        </p:nvCxnSpPr>
        <p:spPr>
          <a:xfrm flipV="1">
            <a:off x="3287688" y="5699727"/>
            <a:ext cx="740530" cy="33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6142112" y="3178064"/>
            <a:ext cx="4976742" cy="1197320"/>
          </a:xfrm>
          <a:prstGeom prst="rect">
            <a:avLst/>
          </a:prstGeom>
        </p:spPr>
      </p:pic>
      <p:pic>
        <p:nvPicPr>
          <p:cNvPr id="8" name="Picture 7"/>
          <p:cNvPicPr>
            <a:picLocks noChangeAspect="1"/>
          </p:cNvPicPr>
          <p:nvPr/>
        </p:nvPicPr>
        <p:blipFill>
          <a:blip r:embed="rId5"/>
          <a:stretch>
            <a:fillRect/>
          </a:stretch>
        </p:blipFill>
        <p:spPr>
          <a:xfrm>
            <a:off x="6644705" y="4417501"/>
            <a:ext cx="4055879" cy="1830897"/>
          </a:xfrm>
          <a:prstGeom prst="rect">
            <a:avLst/>
          </a:prstGeom>
        </p:spPr>
      </p:pic>
      <p:cxnSp>
        <p:nvCxnSpPr>
          <p:cNvPr id="9" name="Straight Arrow Connector 8"/>
          <p:cNvCxnSpPr/>
          <p:nvPr/>
        </p:nvCxnSpPr>
        <p:spPr>
          <a:xfrm>
            <a:off x="8544272" y="4072122"/>
            <a:ext cx="64402" cy="5633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stretch>
            <a:fillRect/>
          </a:stretch>
        </p:blipFill>
        <p:spPr>
          <a:xfrm>
            <a:off x="5354004" y="1186826"/>
            <a:ext cx="2991411" cy="879108"/>
          </a:xfrm>
          <a:prstGeom prst="rect">
            <a:avLst/>
          </a:prstGeom>
        </p:spPr>
      </p:pic>
      <p:pic>
        <p:nvPicPr>
          <p:cNvPr id="11" name="Picture 10"/>
          <p:cNvPicPr>
            <a:picLocks noChangeAspect="1"/>
          </p:cNvPicPr>
          <p:nvPr/>
        </p:nvPicPr>
        <p:blipFill>
          <a:blip r:embed="rId7"/>
          <a:stretch>
            <a:fillRect/>
          </a:stretch>
        </p:blipFill>
        <p:spPr>
          <a:xfrm>
            <a:off x="8462365" y="1134418"/>
            <a:ext cx="2847312" cy="1718517"/>
          </a:xfrm>
          <a:prstGeom prst="rect">
            <a:avLst/>
          </a:prstGeom>
        </p:spPr>
      </p:pic>
      <p:cxnSp>
        <p:nvCxnSpPr>
          <p:cNvPr id="12" name="Straight Arrow Connector 11"/>
          <p:cNvCxnSpPr/>
          <p:nvPr/>
        </p:nvCxnSpPr>
        <p:spPr>
          <a:xfrm>
            <a:off x="6644705" y="1533978"/>
            <a:ext cx="2057077" cy="1450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60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DC using base platform features</a:t>
            </a:r>
          </a:p>
        </p:txBody>
      </p:sp>
      <p:sp>
        <p:nvSpPr>
          <p:cNvPr id="3" name="Content Placeholder 2"/>
          <p:cNvSpPr>
            <a:spLocks noGrp="1"/>
          </p:cNvSpPr>
          <p:nvPr>
            <p:ph idx="1"/>
          </p:nvPr>
        </p:nvSpPr>
        <p:spPr/>
        <p:txBody>
          <a:bodyPr/>
          <a:lstStyle/>
          <a:p>
            <a:pPr marL="0" indent="0">
              <a:buNone/>
            </a:pPr>
            <a:r>
              <a:rPr lang="fr-FR" dirty="0"/>
              <a:t>Day 2 Day </a:t>
            </a:r>
            <a:r>
              <a:rPr lang="fr-FR" dirty="0" err="1"/>
              <a:t>operations</a:t>
            </a:r>
            <a:r>
              <a:rPr lang="fr-FR" dirty="0"/>
              <a:t> (</a:t>
            </a:r>
            <a:r>
              <a:rPr lang="fr-FR" dirty="0" err="1"/>
              <a:t>cont</a:t>
            </a:r>
            <a:r>
              <a:rPr lang="fr-FR" dirty="0"/>
              <a:t>)</a:t>
            </a:r>
            <a:endParaRPr lang="en-US" dirty="0"/>
          </a:p>
          <a:p>
            <a:pPr marL="171450" indent="-171450">
              <a:buClr>
                <a:schemeClr val="accent1"/>
              </a:buClr>
              <a:buFont typeface="Arial" panose="020B0604020202020204" pitchFamily="34" charset="0"/>
              <a:buChar char="•"/>
            </a:pPr>
            <a:r>
              <a:rPr lang="fr-FR" dirty="0"/>
              <a:t>Monitor / Manage </a:t>
            </a:r>
            <a:r>
              <a:rPr lang="fr-FR" dirty="0" err="1"/>
              <a:t>your</a:t>
            </a:r>
            <a:r>
              <a:rPr lang="fr-FR" dirty="0"/>
              <a:t> </a:t>
            </a:r>
            <a:r>
              <a:rPr lang="fr-FR" dirty="0" err="1"/>
              <a:t>MDCs</a:t>
            </a:r>
            <a:endParaRPr lang="en-US" dirty="0"/>
          </a:p>
          <a:p>
            <a:endParaRPr lang="en-US" dirty="0"/>
          </a:p>
        </p:txBody>
      </p:sp>
      <p:pic>
        <p:nvPicPr>
          <p:cNvPr id="4" name="Picture 3"/>
          <p:cNvPicPr>
            <a:picLocks noChangeAspect="1"/>
          </p:cNvPicPr>
          <p:nvPr/>
        </p:nvPicPr>
        <p:blipFill>
          <a:blip r:embed="rId2"/>
          <a:stretch>
            <a:fillRect/>
          </a:stretch>
        </p:blipFill>
        <p:spPr>
          <a:xfrm>
            <a:off x="279306" y="2794756"/>
            <a:ext cx="5815106" cy="3168352"/>
          </a:xfrm>
          <a:prstGeom prst="rect">
            <a:avLst/>
          </a:prstGeom>
        </p:spPr>
      </p:pic>
      <p:pic>
        <p:nvPicPr>
          <p:cNvPr id="5" name="Picture 4"/>
          <p:cNvPicPr>
            <a:picLocks noChangeAspect="1"/>
          </p:cNvPicPr>
          <p:nvPr/>
        </p:nvPicPr>
        <p:blipFill>
          <a:blip r:embed="rId3"/>
          <a:stretch>
            <a:fillRect/>
          </a:stretch>
        </p:blipFill>
        <p:spPr>
          <a:xfrm>
            <a:off x="5519935" y="1134528"/>
            <a:ext cx="4874867" cy="2629112"/>
          </a:xfrm>
          <a:prstGeom prst="rect">
            <a:avLst/>
          </a:prstGeom>
        </p:spPr>
      </p:pic>
      <p:pic>
        <p:nvPicPr>
          <p:cNvPr id="6" name="Picture 5"/>
          <p:cNvPicPr>
            <a:picLocks noChangeAspect="1"/>
          </p:cNvPicPr>
          <p:nvPr/>
        </p:nvPicPr>
        <p:blipFill>
          <a:blip r:embed="rId4"/>
          <a:stretch>
            <a:fillRect/>
          </a:stretch>
        </p:blipFill>
        <p:spPr>
          <a:xfrm>
            <a:off x="6456040" y="3970058"/>
            <a:ext cx="3659916" cy="2114274"/>
          </a:xfrm>
          <a:prstGeom prst="rect">
            <a:avLst/>
          </a:prstGeom>
        </p:spPr>
      </p:pic>
      <p:cxnSp>
        <p:nvCxnSpPr>
          <p:cNvPr id="7" name="Straight Arrow Connector 6"/>
          <p:cNvCxnSpPr/>
          <p:nvPr/>
        </p:nvCxnSpPr>
        <p:spPr>
          <a:xfrm flipV="1">
            <a:off x="5735960" y="3068960"/>
            <a:ext cx="1656184" cy="165618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32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Managing</a:t>
            </a:r>
            <a:r>
              <a:rPr lang="fr-FR" dirty="0"/>
              <a:t> DC </a:t>
            </a:r>
            <a:r>
              <a:rPr lang="fr-FR" dirty="0" err="1"/>
              <a:t>using</a:t>
            </a:r>
            <a:r>
              <a:rPr lang="fr-FR" dirty="0"/>
              <a:t> base </a:t>
            </a:r>
            <a:r>
              <a:rPr lang="fr-FR" dirty="0" err="1"/>
              <a:t>platform</a:t>
            </a:r>
            <a:r>
              <a:rPr lang="fr-FR" dirty="0"/>
              <a:t> </a:t>
            </a:r>
            <a:r>
              <a:rPr lang="fr-FR" dirty="0" err="1"/>
              <a:t>features</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Manage Configurations &amp; </a:t>
            </a:r>
            <a:r>
              <a:rPr lang="fr-FR" dirty="0" err="1"/>
              <a:t>Firmwares</a:t>
            </a:r>
            <a:endParaRPr lang="en-US" dirty="0"/>
          </a:p>
          <a:p>
            <a:pPr marL="171450" indent="-171450">
              <a:buClr>
                <a:schemeClr val="accent1"/>
              </a:buClr>
              <a:buFont typeface="Arial" panose="020B0604020202020204" pitchFamily="34" charset="0"/>
              <a:buChar char="•"/>
            </a:pPr>
            <a:r>
              <a:rPr lang="fr-FR" dirty="0"/>
              <a:t>Backup / restore ; </a:t>
            </a:r>
            <a:r>
              <a:rPr lang="fr-FR" dirty="0" err="1"/>
              <a:t>historization</a:t>
            </a:r>
            <a:r>
              <a:rPr lang="fr-FR" dirty="0"/>
              <a:t> ; compare</a:t>
            </a:r>
          </a:p>
          <a:p>
            <a:pPr marL="171450" indent="-171450">
              <a:buClr>
                <a:schemeClr val="accent1"/>
              </a:buClr>
              <a:buFont typeface="Arial" panose="020B0604020202020204" pitchFamily="34" charset="0"/>
              <a:buChar char="•"/>
            </a:pPr>
            <a:r>
              <a:rPr lang="fr-FR" dirty="0"/>
              <a:t>Configuration </a:t>
            </a:r>
            <a:r>
              <a:rPr lang="fr-FR" dirty="0" err="1"/>
              <a:t>templates</a:t>
            </a:r>
            <a:r>
              <a:rPr lang="fr-FR" dirty="0"/>
              <a:t> </a:t>
            </a:r>
            <a:r>
              <a:rPr lang="fr-FR" dirty="0">
                <a:sym typeface="Wingdings" panose="05000000000000000000" pitchFamily="2" charset="2"/>
              </a:rPr>
              <a:t> batch </a:t>
            </a:r>
            <a:r>
              <a:rPr lang="fr-FR" dirty="0" err="1">
                <a:sym typeface="Wingdings" panose="05000000000000000000" pitchFamily="2" charset="2"/>
              </a:rPr>
              <a:t>deploy</a:t>
            </a:r>
            <a:r>
              <a:rPr lang="fr-FR" dirty="0">
                <a:sym typeface="Wingdings" panose="05000000000000000000" pitchFamily="2" charset="2"/>
              </a:rPr>
              <a:t> a change</a:t>
            </a:r>
            <a:endParaRPr lang="fr-FR" dirty="0"/>
          </a:p>
          <a:p>
            <a:pPr marL="171450" indent="-171450">
              <a:buClr>
                <a:schemeClr val="accent1"/>
              </a:buClr>
              <a:buFont typeface="Arial" panose="020B0604020202020204" pitchFamily="34" charset="0"/>
              <a:buChar char="•"/>
            </a:pPr>
            <a:r>
              <a:rPr lang="fr-FR" dirty="0"/>
              <a:t>Compliance check </a:t>
            </a:r>
            <a:r>
              <a:rPr lang="fr-FR" dirty="0">
                <a:sym typeface="Wingdings" panose="05000000000000000000" pitchFamily="2" charset="2"/>
              </a:rPr>
              <a:t> Check best practices</a:t>
            </a:r>
            <a:endParaRPr lang="fr-FR" dirty="0"/>
          </a:p>
          <a:p>
            <a:pPr marL="171450" indent="-171450">
              <a:buClr>
                <a:schemeClr val="accent1"/>
              </a:buClr>
              <a:buFont typeface="Arial" panose="020B0604020202020204" pitchFamily="34" charset="0"/>
              <a:buChar char="•"/>
            </a:pPr>
            <a:r>
              <a:rPr lang="fr-FR" dirty="0" err="1"/>
              <a:t>Bulk</a:t>
            </a:r>
            <a:r>
              <a:rPr lang="fr-FR" dirty="0"/>
              <a:t> </a:t>
            </a:r>
            <a:r>
              <a:rPr lang="fr-FR" dirty="0" err="1"/>
              <a:t>deploy</a:t>
            </a:r>
            <a:r>
              <a:rPr lang="fr-FR" dirty="0"/>
              <a:t> new </a:t>
            </a:r>
            <a:r>
              <a:rPr lang="fr-FR" dirty="0" err="1"/>
              <a:t>firmwares</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894746" y="3541688"/>
            <a:ext cx="4749026" cy="2407592"/>
          </a:xfrm>
          <a:prstGeom prst="rect">
            <a:avLst/>
          </a:prstGeom>
        </p:spPr>
      </p:pic>
      <p:cxnSp>
        <p:nvCxnSpPr>
          <p:cNvPr id="5" name="Straight Arrow Connector 4"/>
          <p:cNvCxnSpPr>
            <a:endCxn id="6" idx="1"/>
          </p:cNvCxnSpPr>
          <p:nvPr/>
        </p:nvCxnSpPr>
        <p:spPr>
          <a:xfrm>
            <a:off x="1127448" y="4653136"/>
            <a:ext cx="4713722" cy="42617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841170" y="3988075"/>
            <a:ext cx="3279166" cy="2182467"/>
          </a:xfrm>
          <a:prstGeom prst="rect">
            <a:avLst/>
          </a:prstGeom>
        </p:spPr>
      </p:pic>
      <p:pic>
        <p:nvPicPr>
          <p:cNvPr id="7" name="Picture 6"/>
          <p:cNvPicPr>
            <a:picLocks noChangeAspect="1"/>
          </p:cNvPicPr>
          <p:nvPr/>
        </p:nvPicPr>
        <p:blipFill>
          <a:blip r:embed="rId4"/>
          <a:stretch>
            <a:fillRect/>
          </a:stretch>
        </p:blipFill>
        <p:spPr>
          <a:xfrm>
            <a:off x="6384031" y="1052736"/>
            <a:ext cx="5286931" cy="2713792"/>
          </a:xfrm>
          <a:prstGeom prst="rect">
            <a:avLst/>
          </a:prstGeom>
        </p:spPr>
      </p:pic>
    </p:spTree>
    <p:extLst>
      <p:ext uri="{BB962C8B-B14F-4D97-AF65-F5344CB8AC3E}">
        <p14:creationId xmlns:p14="http://schemas.microsoft.com/office/powerpoint/2010/main" val="172065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Managing</a:t>
            </a:r>
            <a:r>
              <a:rPr lang="fr-FR" dirty="0"/>
              <a:t> DC </a:t>
            </a:r>
            <a:r>
              <a:rPr lang="fr-FR" dirty="0" err="1"/>
              <a:t>using</a:t>
            </a:r>
            <a:r>
              <a:rPr lang="fr-FR" dirty="0"/>
              <a:t> base </a:t>
            </a:r>
            <a:r>
              <a:rPr lang="fr-FR" dirty="0" err="1"/>
              <a:t>platform</a:t>
            </a:r>
            <a:r>
              <a:rPr lang="fr-FR" dirty="0"/>
              <a:t> </a:t>
            </a:r>
            <a:r>
              <a:rPr lang="fr-FR" dirty="0" err="1"/>
              <a:t>features</a:t>
            </a:r>
            <a:endParaRPr lang="en-US" dirty="0"/>
          </a:p>
        </p:txBody>
      </p:sp>
      <p:sp>
        <p:nvSpPr>
          <p:cNvPr id="3" name="Content Placeholder 2"/>
          <p:cNvSpPr>
            <a:spLocks noGrp="1"/>
          </p:cNvSpPr>
          <p:nvPr>
            <p:ph idx="1"/>
          </p:nvPr>
        </p:nvSpPr>
        <p:spPr/>
        <p:txBody>
          <a:bodyPr/>
          <a:lstStyle/>
          <a:p>
            <a:pPr marL="0" indent="0">
              <a:buNone/>
            </a:pPr>
            <a:r>
              <a:rPr lang="fr-FR" dirty="0"/>
              <a:t>Virtual </a:t>
            </a:r>
            <a:r>
              <a:rPr lang="fr-FR" dirty="0" err="1"/>
              <a:t>Environment</a:t>
            </a:r>
            <a:endParaRPr lang="en-US" dirty="0"/>
          </a:p>
          <a:p>
            <a:pPr marL="171450" indent="-171450">
              <a:buClr>
                <a:schemeClr val="accent1"/>
              </a:buClr>
              <a:buFont typeface="Arial" panose="020B0604020202020204" pitchFamily="34" charset="0"/>
              <a:buChar char="•"/>
            </a:pPr>
            <a:r>
              <a:rPr lang="fr-FR" dirty="0" err="1"/>
              <a:t>View</a:t>
            </a:r>
            <a:r>
              <a:rPr lang="fr-FR" dirty="0"/>
              <a:t> </a:t>
            </a:r>
            <a:r>
              <a:rPr lang="fr-FR" dirty="0" err="1"/>
              <a:t>your</a:t>
            </a:r>
            <a:r>
              <a:rPr lang="fr-FR" dirty="0"/>
              <a:t> </a:t>
            </a:r>
            <a:r>
              <a:rPr lang="fr-FR" dirty="0" err="1"/>
              <a:t>entire</a:t>
            </a:r>
            <a:r>
              <a:rPr lang="fr-FR" dirty="0"/>
              <a:t> </a:t>
            </a:r>
            <a:r>
              <a:rPr lang="fr-FR" dirty="0" err="1"/>
              <a:t>virtual</a:t>
            </a:r>
            <a:r>
              <a:rPr lang="fr-FR" dirty="0"/>
              <a:t> world and </a:t>
            </a:r>
            <a:r>
              <a:rPr lang="fr-FR" dirty="0" err="1"/>
              <a:t>see</a:t>
            </a:r>
            <a:r>
              <a:rPr lang="fr-FR" dirty="0"/>
              <a:t> how </a:t>
            </a:r>
            <a:r>
              <a:rPr lang="fr-FR" dirty="0" err="1"/>
              <a:t>it</a:t>
            </a:r>
            <a:r>
              <a:rPr lang="fr-FR" dirty="0"/>
              <a:t> </a:t>
            </a:r>
            <a:r>
              <a:rPr lang="fr-FR" dirty="0" err="1"/>
              <a:t>is</a:t>
            </a:r>
            <a:r>
              <a:rPr lang="fr-FR" dirty="0"/>
              <a:t> </a:t>
            </a:r>
            <a:r>
              <a:rPr lang="fr-FR" dirty="0" err="1"/>
              <a:t>connected</a:t>
            </a:r>
            <a:r>
              <a:rPr lang="fr-FR" dirty="0"/>
              <a:t> to real one</a:t>
            </a:r>
          </a:p>
          <a:p>
            <a:pPr marL="171450" indent="-171450">
              <a:buClr>
                <a:schemeClr val="accent1"/>
              </a:buClr>
              <a:buFont typeface="Arial" panose="020B0604020202020204" pitchFamily="34" charset="0"/>
              <a:buChar char="•"/>
            </a:pPr>
            <a:r>
              <a:rPr lang="fr-FR" dirty="0"/>
              <a:t>Manage </a:t>
            </a:r>
            <a:r>
              <a:rPr lang="fr-FR" dirty="0" err="1"/>
              <a:t>your</a:t>
            </a:r>
            <a:r>
              <a:rPr lang="fr-FR" dirty="0"/>
              <a:t> standard and </a:t>
            </a:r>
            <a:r>
              <a:rPr lang="fr-FR" dirty="0" err="1"/>
              <a:t>distributed</a:t>
            </a:r>
            <a:r>
              <a:rPr lang="fr-FR" dirty="0"/>
              <a:t> </a:t>
            </a:r>
            <a:r>
              <a:rPr lang="fr-FR" dirty="0" err="1"/>
              <a:t>Vswitch</a:t>
            </a:r>
            <a:endParaRPr lang="fr-FR" dirty="0"/>
          </a:p>
          <a:p>
            <a:pPr marL="171450" indent="-171450">
              <a:buClr>
                <a:schemeClr val="accent1"/>
              </a:buClr>
              <a:buFont typeface="Arial" panose="020B0604020202020204" pitchFamily="34" charset="0"/>
              <a:buChar char="•"/>
            </a:pPr>
            <a:r>
              <a:rPr lang="fr-FR" dirty="0"/>
              <a:t>Performance monitoring of </a:t>
            </a:r>
            <a:r>
              <a:rPr lang="fr-FR" dirty="0" err="1"/>
              <a:t>both</a:t>
            </a:r>
            <a:r>
              <a:rPr lang="fr-FR" dirty="0"/>
              <a:t> </a:t>
            </a:r>
            <a:r>
              <a:rPr lang="fr-FR" dirty="0" err="1"/>
              <a:t>Vservers</a:t>
            </a:r>
            <a:r>
              <a:rPr lang="fr-FR" dirty="0"/>
              <a:t> and </a:t>
            </a:r>
            <a:r>
              <a:rPr lang="fr-FR" dirty="0" err="1"/>
              <a:t>VMs</a:t>
            </a:r>
            <a:endParaRPr lang="fr-FR" dirty="0"/>
          </a:p>
          <a:p>
            <a:pPr marL="171450" indent="-171450">
              <a:buClr>
                <a:schemeClr val="accent1"/>
              </a:buClr>
              <a:buFont typeface="Arial" panose="020B0604020202020204" pitchFamily="34" charset="0"/>
              <a:buChar char="•"/>
            </a:pPr>
            <a:r>
              <a:rPr lang="fr-FR" dirty="0" err="1"/>
              <a:t>Take</a:t>
            </a:r>
            <a:r>
              <a:rPr lang="fr-FR" dirty="0"/>
              <a:t> action on </a:t>
            </a:r>
            <a:r>
              <a:rPr lang="fr-FR" dirty="0" err="1"/>
              <a:t>your</a:t>
            </a:r>
            <a:r>
              <a:rPr lang="fr-FR" dirty="0"/>
              <a:t> </a:t>
            </a:r>
            <a:r>
              <a:rPr lang="fr-FR" dirty="0" err="1"/>
              <a:t>virtual</a:t>
            </a:r>
            <a:r>
              <a:rPr lang="fr-FR" dirty="0"/>
              <a:t> </a:t>
            </a:r>
            <a:r>
              <a:rPr lang="fr-FR" dirty="0" err="1"/>
              <a:t>environment</a:t>
            </a:r>
            <a:r>
              <a:rPr lang="fr-FR" dirty="0"/>
              <a:t>: </a:t>
            </a:r>
            <a:r>
              <a:rPr lang="fr-FR" dirty="0" err="1"/>
              <a:t>shutdown</a:t>
            </a:r>
            <a:r>
              <a:rPr lang="fr-FR" dirty="0"/>
              <a:t> / reboot VM, clone, </a:t>
            </a:r>
            <a:r>
              <a:rPr lang="fr-FR" dirty="0" err="1"/>
              <a:t>browse</a:t>
            </a:r>
            <a:r>
              <a:rPr lang="fr-FR" dirty="0"/>
              <a:t> </a:t>
            </a:r>
            <a:r>
              <a:rPr lang="fr-FR" dirty="0" err="1"/>
              <a:t>datastore</a:t>
            </a:r>
            <a:r>
              <a:rPr lang="fr-FR" dirty="0"/>
              <a:t> …</a:t>
            </a:r>
            <a:endParaRPr lang="en-US" dirty="0"/>
          </a:p>
          <a:p>
            <a:pPr marL="0" indent="0">
              <a:buClr>
                <a:schemeClr val="accent1"/>
              </a:buClr>
              <a:buNone/>
            </a:pPr>
            <a:endParaRPr lang="en-US" dirty="0"/>
          </a:p>
        </p:txBody>
      </p:sp>
      <p:pic>
        <p:nvPicPr>
          <p:cNvPr id="4" name="Picture 3"/>
          <p:cNvPicPr>
            <a:picLocks noChangeAspect="1"/>
          </p:cNvPicPr>
          <p:nvPr/>
        </p:nvPicPr>
        <p:blipFill>
          <a:blip r:embed="rId2"/>
          <a:stretch>
            <a:fillRect/>
          </a:stretch>
        </p:blipFill>
        <p:spPr>
          <a:xfrm>
            <a:off x="609441" y="3609464"/>
            <a:ext cx="4058192" cy="2459359"/>
          </a:xfrm>
          <a:prstGeom prst="rect">
            <a:avLst/>
          </a:prstGeom>
        </p:spPr>
      </p:pic>
      <p:pic>
        <p:nvPicPr>
          <p:cNvPr id="5" name="Picture 4"/>
          <p:cNvPicPr>
            <a:picLocks noChangeAspect="1"/>
          </p:cNvPicPr>
          <p:nvPr/>
        </p:nvPicPr>
        <p:blipFill>
          <a:blip r:embed="rId3"/>
          <a:stretch>
            <a:fillRect/>
          </a:stretch>
        </p:blipFill>
        <p:spPr>
          <a:xfrm>
            <a:off x="5807968" y="3609465"/>
            <a:ext cx="4608512" cy="2482578"/>
          </a:xfrm>
          <a:prstGeom prst="rect">
            <a:avLst/>
          </a:prstGeom>
        </p:spPr>
      </p:pic>
    </p:spTree>
    <p:extLst>
      <p:ext uri="{BB962C8B-B14F-4D97-AF65-F5344CB8AC3E}">
        <p14:creationId xmlns:p14="http://schemas.microsoft.com/office/powerpoint/2010/main" val="179364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Managing</a:t>
            </a:r>
            <a:r>
              <a:rPr lang="fr-FR" dirty="0"/>
              <a:t> DC </a:t>
            </a:r>
            <a:r>
              <a:rPr lang="fr-FR" dirty="0" err="1"/>
              <a:t>using</a:t>
            </a:r>
            <a:r>
              <a:rPr lang="fr-FR" dirty="0"/>
              <a:t> base </a:t>
            </a:r>
            <a:r>
              <a:rPr lang="fr-FR" dirty="0" err="1"/>
              <a:t>platform</a:t>
            </a:r>
            <a:r>
              <a:rPr lang="fr-FR" dirty="0"/>
              <a:t> </a:t>
            </a:r>
            <a:r>
              <a:rPr lang="fr-FR" dirty="0" err="1"/>
              <a:t>features</a:t>
            </a:r>
            <a:endParaRPr lang="en-US" dirty="0"/>
          </a:p>
        </p:txBody>
      </p:sp>
      <p:sp>
        <p:nvSpPr>
          <p:cNvPr id="3" name="Content Placeholder 2"/>
          <p:cNvSpPr>
            <a:spLocks noGrp="1"/>
          </p:cNvSpPr>
          <p:nvPr>
            <p:ph idx="1"/>
          </p:nvPr>
        </p:nvSpPr>
        <p:spPr/>
        <p:txBody>
          <a:bodyPr/>
          <a:lstStyle/>
          <a:p>
            <a:pPr marL="0" indent="0">
              <a:buNone/>
            </a:pPr>
            <a:r>
              <a:rPr lang="fr-FR" dirty="0" smtClean="0"/>
              <a:t>VXLAN Phase 1</a:t>
            </a:r>
          </a:p>
          <a:p>
            <a:pPr marL="171450" indent="-171450">
              <a:buClr>
                <a:schemeClr val="accent1"/>
              </a:buClr>
              <a:buFont typeface="Arial" panose="020B0604020202020204" pitchFamily="34" charset="0"/>
              <a:buChar char="•"/>
            </a:pPr>
            <a:r>
              <a:rPr lang="en-US" dirty="0"/>
              <a:t>Show / modify VXLAN devices configuration</a:t>
            </a:r>
          </a:p>
          <a:p>
            <a:pPr marL="171450" indent="-171450">
              <a:buClr>
                <a:schemeClr val="accent1"/>
              </a:buClr>
              <a:buFont typeface="Arial" panose="020B0604020202020204" pitchFamily="34" charset="0"/>
              <a:buChar char="•"/>
            </a:pPr>
            <a:r>
              <a:rPr lang="en-US" dirty="0"/>
              <a:t>List VXLANs view details</a:t>
            </a:r>
          </a:p>
          <a:p>
            <a:pPr marL="171450" indent="-171450">
              <a:buClr>
                <a:schemeClr val="accent1"/>
              </a:buClr>
              <a:buFont typeface="Arial" panose="020B0604020202020204" pitchFamily="34" charset="0"/>
              <a:buChar char="•"/>
            </a:pPr>
            <a:r>
              <a:rPr lang="en-US" dirty="0"/>
              <a:t>List tunnels, show traffic and view </a:t>
            </a:r>
            <a:r>
              <a:rPr lang="en-US" dirty="0" smtClean="0"/>
              <a:t>details</a:t>
            </a:r>
            <a:endParaRPr lang="en-US" dirty="0"/>
          </a:p>
          <a:p>
            <a:pPr marL="0" indent="0">
              <a:buNone/>
            </a:pPr>
            <a:endParaRPr lang="en-US" dirty="0"/>
          </a:p>
        </p:txBody>
      </p:sp>
      <p:sp>
        <p:nvSpPr>
          <p:cNvPr id="15" name="5-Point Star 14"/>
          <p:cNvSpPr/>
          <p:nvPr/>
        </p:nvSpPr>
        <p:spPr bwMode="ltGray">
          <a:xfrm rot="20411981">
            <a:off x="10473252" y="174505"/>
            <a:ext cx="1209118" cy="971363"/>
          </a:xfrm>
          <a:prstGeom prst="star5">
            <a:avLst/>
          </a:prstGeom>
          <a:solidFill>
            <a:srgbClr val="FF8D6D"/>
          </a:solidFill>
          <a:ln w="19050">
            <a:solidFill>
              <a:srgbClr val="004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6" name="TextBox 15"/>
          <p:cNvSpPr txBox="1"/>
          <p:nvPr/>
        </p:nvSpPr>
        <p:spPr>
          <a:xfrm rot="20347889">
            <a:off x="10502745" y="607433"/>
            <a:ext cx="1413493" cy="340343"/>
          </a:xfrm>
          <a:prstGeom prst="rect">
            <a:avLst/>
          </a:prstGeom>
          <a:noFill/>
        </p:spPr>
        <p:txBody>
          <a:bodyPr wrap="square" lIns="0" tIns="0" rIns="0" bIns="0" rtlCol="0">
            <a:noAutofit/>
          </a:bodyPr>
          <a:lstStyle/>
          <a:p>
            <a:pPr>
              <a:lnSpc>
                <a:spcPct val="90000"/>
              </a:lnSpc>
            </a:pPr>
            <a:r>
              <a:rPr lang="fr-FR" b="1" i="1" dirty="0" smtClean="0">
                <a:solidFill>
                  <a:srgbClr val="00B388"/>
                </a:solidFill>
              </a:rPr>
              <a:t>NEW in 7.2</a:t>
            </a:r>
            <a:endParaRPr lang="en-US" b="1" i="1" dirty="0">
              <a:solidFill>
                <a:srgbClr val="00B388"/>
              </a:solidFill>
            </a:endParaRPr>
          </a:p>
        </p:txBody>
      </p:sp>
      <p:pic>
        <p:nvPicPr>
          <p:cNvPr id="17" name="Picture 16"/>
          <p:cNvPicPr>
            <a:picLocks noChangeAspect="1"/>
          </p:cNvPicPr>
          <p:nvPr/>
        </p:nvPicPr>
        <p:blipFill rotWithShape="1">
          <a:blip r:embed="rId2"/>
          <a:srcRect l="14268" t="14256"/>
          <a:stretch/>
        </p:blipFill>
        <p:spPr>
          <a:xfrm>
            <a:off x="441352" y="3281400"/>
            <a:ext cx="5283833" cy="1828543"/>
          </a:xfrm>
          <a:prstGeom prst="rect">
            <a:avLst/>
          </a:prstGeom>
        </p:spPr>
      </p:pic>
      <p:pic>
        <p:nvPicPr>
          <p:cNvPr id="18" name="Picture 17"/>
          <p:cNvPicPr>
            <a:picLocks noChangeAspect="1"/>
          </p:cNvPicPr>
          <p:nvPr/>
        </p:nvPicPr>
        <p:blipFill>
          <a:blip r:embed="rId3"/>
          <a:stretch>
            <a:fillRect/>
          </a:stretch>
        </p:blipFill>
        <p:spPr>
          <a:xfrm>
            <a:off x="1775520" y="4897130"/>
            <a:ext cx="4916951" cy="1351269"/>
          </a:xfrm>
          <a:prstGeom prst="rect">
            <a:avLst/>
          </a:prstGeom>
        </p:spPr>
      </p:pic>
      <p:cxnSp>
        <p:nvCxnSpPr>
          <p:cNvPr id="19" name="Straight Arrow Connector 18"/>
          <p:cNvCxnSpPr/>
          <p:nvPr/>
        </p:nvCxnSpPr>
        <p:spPr>
          <a:xfrm>
            <a:off x="1703512" y="4077072"/>
            <a:ext cx="2304256" cy="9361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a:off x="5451030" y="1340774"/>
            <a:ext cx="5846492" cy="1321540"/>
          </a:xfrm>
          <a:prstGeom prst="rect">
            <a:avLst/>
          </a:prstGeom>
        </p:spPr>
      </p:pic>
      <p:pic>
        <p:nvPicPr>
          <p:cNvPr id="21" name="Picture 20"/>
          <p:cNvPicPr>
            <a:picLocks noChangeAspect="1"/>
          </p:cNvPicPr>
          <p:nvPr/>
        </p:nvPicPr>
        <p:blipFill>
          <a:blip r:embed="rId5"/>
          <a:stretch>
            <a:fillRect/>
          </a:stretch>
        </p:blipFill>
        <p:spPr>
          <a:xfrm>
            <a:off x="5880591" y="2704787"/>
            <a:ext cx="5088817" cy="1522954"/>
          </a:xfrm>
          <a:prstGeom prst="rect">
            <a:avLst/>
          </a:prstGeom>
        </p:spPr>
      </p:pic>
      <p:pic>
        <p:nvPicPr>
          <p:cNvPr id="22" name="Picture 21"/>
          <p:cNvPicPr>
            <a:picLocks noChangeAspect="1"/>
          </p:cNvPicPr>
          <p:nvPr/>
        </p:nvPicPr>
        <p:blipFill>
          <a:blip r:embed="rId6"/>
          <a:stretch>
            <a:fillRect/>
          </a:stretch>
        </p:blipFill>
        <p:spPr>
          <a:xfrm>
            <a:off x="7032104" y="4307010"/>
            <a:ext cx="4032448" cy="2123248"/>
          </a:xfrm>
          <a:prstGeom prst="rect">
            <a:avLst/>
          </a:prstGeom>
        </p:spPr>
      </p:pic>
      <p:cxnSp>
        <p:nvCxnSpPr>
          <p:cNvPr id="23" name="Straight Arrow Connector 22"/>
          <p:cNvCxnSpPr/>
          <p:nvPr/>
        </p:nvCxnSpPr>
        <p:spPr>
          <a:xfrm flipH="1">
            <a:off x="8424999" y="3809999"/>
            <a:ext cx="1847466" cy="9871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55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childTnLst>
                          </p:cTn>
                        </p:par>
                        <p:par>
                          <p:cTn id="37" fill="hold">
                            <p:stCondLst>
                              <p:cond delay="2000"/>
                            </p:stCondLst>
                            <p:childTnLst>
                              <p:par>
                                <p:cTn id="38" presetID="26" presetClass="emph" presetSubtype="0" repeatCount="10000" fill="hold" grpId="1" nodeType="afterEffect">
                                  <p:stCondLst>
                                    <p:cond delay="0"/>
                                  </p:stCondLst>
                                  <p:childTnLst>
                                    <p:animEffect transition="out" filter="fade">
                                      <p:cBhvr>
                                        <p:cTn id="39" dur="500" tmFilter="0, 0; .2, .5; .8, .5; 1, 0"/>
                                        <p:tgtEl>
                                          <p:spTgt spid="16"/>
                                        </p:tgtEl>
                                      </p:cBhvr>
                                    </p:animEffect>
                                    <p:animScale>
                                      <p:cBhvr>
                                        <p:cTn id="40" dur="250" autoRev="1" fill="hold"/>
                                        <p:tgtEl>
                                          <p:spTgt spid="16"/>
                                        </p:tgtEl>
                                      </p:cBhvr>
                                      <p:by x="105000" y="105000"/>
                                    </p:animScale>
                                  </p:childTnLst>
                                </p:cTn>
                              </p:par>
                              <p:par>
                                <p:cTn id="41" presetID="26" presetClass="emph" presetSubtype="0" repeatCount="10000" fill="hold" grpId="1" nodeType="withEffect">
                                  <p:stCondLst>
                                    <p:cond delay="0"/>
                                  </p:stCondLst>
                                  <p:childTnLst>
                                    <p:animEffect transition="out" filter="fade">
                                      <p:cBhvr>
                                        <p:cTn id="42" dur="500" tmFilter="0, 0; .2, .5; .8, .5; 1, 0"/>
                                        <p:tgtEl>
                                          <p:spTgt spid="15"/>
                                        </p:tgtEl>
                                      </p:cBhvr>
                                    </p:animEffect>
                                    <p:animScale>
                                      <p:cBhvr>
                                        <p:cTn id="43"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p:bldP spid="1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Managing</a:t>
            </a:r>
            <a:r>
              <a:rPr lang="fr-FR" dirty="0"/>
              <a:t> DC </a:t>
            </a:r>
            <a:r>
              <a:rPr lang="fr-FR" dirty="0" err="1"/>
              <a:t>using</a:t>
            </a:r>
            <a:r>
              <a:rPr lang="fr-FR" dirty="0"/>
              <a:t> base </a:t>
            </a:r>
            <a:r>
              <a:rPr lang="fr-FR" dirty="0" err="1"/>
              <a:t>platform</a:t>
            </a:r>
            <a:r>
              <a:rPr lang="fr-FR" dirty="0"/>
              <a:t> </a:t>
            </a:r>
            <a:r>
              <a:rPr lang="fr-FR" dirty="0" err="1"/>
              <a:t>features</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VXLAN Phase 2</a:t>
            </a:r>
            <a:endParaRPr lang="en-US" dirty="0"/>
          </a:p>
          <a:p>
            <a:pPr marL="171450" indent="-171450">
              <a:buClr>
                <a:schemeClr val="accent1"/>
              </a:buClr>
              <a:buFont typeface="Arial" panose="020B0604020202020204" pitchFamily="34" charset="0"/>
              <a:buChar char="•"/>
            </a:pPr>
            <a:r>
              <a:rPr lang="fr-FR" dirty="0"/>
              <a:t>VXLAN topologies</a:t>
            </a:r>
          </a:p>
          <a:p>
            <a:pPr marL="171450" indent="-171450">
              <a:buClr>
                <a:schemeClr val="accent1"/>
              </a:buClr>
              <a:buFont typeface="Arial" panose="020B0604020202020204" pitchFamily="34" charset="0"/>
              <a:buChar char="•"/>
            </a:pPr>
            <a:r>
              <a:rPr lang="fr-FR" dirty="0"/>
              <a:t>VXLAN monitoring</a:t>
            </a: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78172" y="2895100"/>
            <a:ext cx="4816191" cy="1309351"/>
          </a:xfrm>
          <a:prstGeom prst="rect">
            <a:avLst/>
          </a:prstGeom>
        </p:spPr>
      </p:pic>
      <p:pic>
        <p:nvPicPr>
          <p:cNvPr id="5" name="Picture 4"/>
          <p:cNvPicPr>
            <a:picLocks noChangeAspect="1"/>
          </p:cNvPicPr>
          <p:nvPr/>
        </p:nvPicPr>
        <p:blipFill>
          <a:blip r:embed="rId3"/>
          <a:stretch>
            <a:fillRect/>
          </a:stretch>
        </p:blipFill>
        <p:spPr>
          <a:xfrm>
            <a:off x="4006327" y="1189582"/>
            <a:ext cx="7555823" cy="2053471"/>
          </a:xfrm>
          <a:prstGeom prst="rect">
            <a:avLst/>
          </a:prstGeom>
        </p:spPr>
      </p:pic>
      <p:pic>
        <p:nvPicPr>
          <p:cNvPr id="6" name="Picture 5"/>
          <p:cNvPicPr>
            <a:picLocks noChangeAspect="1"/>
          </p:cNvPicPr>
          <p:nvPr/>
        </p:nvPicPr>
        <p:blipFill>
          <a:blip r:embed="rId4"/>
          <a:stretch>
            <a:fillRect/>
          </a:stretch>
        </p:blipFill>
        <p:spPr>
          <a:xfrm>
            <a:off x="5613255" y="3762309"/>
            <a:ext cx="5632066" cy="2144846"/>
          </a:xfrm>
          <a:prstGeom prst="rect">
            <a:avLst/>
          </a:prstGeom>
        </p:spPr>
      </p:pic>
      <p:pic>
        <p:nvPicPr>
          <p:cNvPr id="7" name="Picture 6"/>
          <p:cNvPicPr>
            <a:picLocks noChangeAspect="1"/>
          </p:cNvPicPr>
          <p:nvPr/>
        </p:nvPicPr>
        <p:blipFill>
          <a:blip r:embed="rId5"/>
          <a:stretch>
            <a:fillRect/>
          </a:stretch>
        </p:blipFill>
        <p:spPr>
          <a:xfrm>
            <a:off x="958344" y="4239452"/>
            <a:ext cx="3985527" cy="2099562"/>
          </a:xfrm>
          <a:prstGeom prst="rect">
            <a:avLst/>
          </a:prstGeom>
        </p:spPr>
      </p:pic>
      <p:cxnSp>
        <p:nvCxnSpPr>
          <p:cNvPr id="8" name="Straight Arrow Connector 7"/>
          <p:cNvCxnSpPr/>
          <p:nvPr/>
        </p:nvCxnSpPr>
        <p:spPr>
          <a:xfrm flipH="1">
            <a:off x="4260373" y="3851076"/>
            <a:ext cx="107435" cy="8234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5-Point Star 9"/>
          <p:cNvSpPr/>
          <p:nvPr/>
        </p:nvSpPr>
        <p:spPr bwMode="ltGray">
          <a:xfrm rot="20411981">
            <a:off x="10473252" y="174505"/>
            <a:ext cx="1209118" cy="971363"/>
          </a:xfrm>
          <a:prstGeom prst="star5">
            <a:avLst/>
          </a:prstGeom>
          <a:solidFill>
            <a:srgbClr val="FF8D6D"/>
          </a:solidFill>
          <a:ln w="19050">
            <a:solidFill>
              <a:srgbClr val="004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1" name="TextBox 10"/>
          <p:cNvSpPr txBox="1"/>
          <p:nvPr/>
        </p:nvSpPr>
        <p:spPr>
          <a:xfrm rot="20347889">
            <a:off x="10430737" y="543803"/>
            <a:ext cx="1413493" cy="340343"/>
          </a:xfrm>
          <a:prstGeom prst="rect">
            <a:avLst/>
          </a:prstGeom>
          <a:noFill/>
        </p:spPr>
        <p:txBody>
          <a:bodyPr wrap="square" lIns="0" tIns="0" rIns="0" bIns="0" rtlCol="0">
            <a:noAutofit/>
          </a:bodyPr>
          <a:lstStyle/>
          <a:p>
            <a:pPr>
              <a:lnSpc>
                <a:spcPct val="90000"/>
              </a:lnSpc>
            </a:pPr>
            <a:r>
              <a:rPr lang="fr-FR" b="1" i="1" dirty="0" smtClean="0">
                <a:solidFill>
                  <a:srgbClr val="00B388"/>
                </a:solidFill>
              </a:rPr>
              <a:t>NEW in </a:t>
            </a:r>
            <a:r>
              <a:rPr lang="fr-FR" b="1" i="1" dirty="0" smtClean="0">
                <a:solidFill>
                  <a:srgbClr val="00B388"/>
                </a:solidFill>
              </a:rPr>
              <a:t>7.2</a:t>
            </a:r>
          </a:p>
          <a:p>
            <a:pPr algn="ctr">
              <a:lnSpc>
                <a:spcPct val="90000"/>
              </a:lnSpc>
            </a:pPr>
            <a:r>
              <a:rPr lang="fr-FR" b="1" i="1" dirty="0" smtClean="0">
                <a:solidFill>
                  <a:srgbClr val="00B388"/>
                </a:solidFill>
              </a:rPr>
              <a:t>P04</a:t>
            </a:r>
            <a:endParaRPr lang="en-US" b="1" i="1" dirty="0">
              <a:solidFill>
                <a:srgbClr val="00B388"/>
              </a:solidFill>
            </a:endParaRPr>
          </a:p>
        </p:txBody>
      </p:sp>
    </p:spTree>
    <p:extLst>
      <p:ext uri="{BB962C8B-B14F-4D97-AF65-F5344CB8AC3E}">
        <p14:creationId xmlns:p14="http://schemas.microsoft.com/office/powerpoint/2010/main" val="332234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childTnLst>
                          </p:cTn>
                        </p:par>
                        <p:par>
                          <p:cTn id="37" fill="hold">
                            <p:stCondLst>
                              <p:cond delay="2000"/>
                            </p:stCondLst>
                            <p:childTnLst>
                              <p:par>
                                <p:cTn id="38" presetID="26" presetClass="emph" presetSubtype="0" repeatCount="10000" fill="hold" grpId="1" nodeType="afterEffect">
                                  <p:stCondLst>
                                    <p:cond delay="0"/>
                                  </p:stCondLst>
                                  <p:childTnLst>
                                    <p:animEffect transition="out" filter="fade">
                                      <p:cBhvr>
                                        <p:cTn id="39" dur="500" tmFilter="0, 0; .2, .5; .8, .5; 1, 0"/>
                                        <p:tgtEl>
                                          <p:spTgt spid="11"/>
                                        </p:tgtEl>
                                      </p:cBhvr>
                                    </p:animEffect>
                                    <p:animScale>
                                      <p:cBhvr>
                                        <p:cTn id="40" dur="250" autoRev="1" fill="hold"/>
                                        <p:tgtEl>
                                          <p:spTgt spid="11"/>
                                        </p:tgtEl>
                                      </p:cBhvr>
                                      <p:by x="105000" y="105000"/>
                                    </p:animScale>
                                  </p:childTnLst>
                                </p:cTn>
                              </p:par>
                              <p:par>
                                <p:cTn id="41" presetID="26" presetClass="emph" presetSubtype="0" repeatCount="10000" fill="hold" grpId="1" nodeType="withEffect">
                                  <p:stCondLst>
                                    <p:cond delay="0"/>
                                  </p:stCondLst>
                                  <p:childTnLst>
                                    <p:animEffect transition="out" filter="fade">
                                      <p:cBhvr>
                                        <p:cTn id="42" dur="500" tmFilter="0, 0; .2, .5; .8, .5; 1, 0"/>
                                        <p:tgtEl>
                                          <p:spTgt spid="10"/>
                                        </p:tgtEl>
                                      </p:cBhvr>
                                    </p:animEffect>
                                    <p:animScale>
                                      <p:cBhvr>
                                        <p:cTn id="43"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Managing</a:t>
            </a:r>
            <a:r>
              <a:rPr lang="fr-FR" dirty="0"/>
              <a:t> DC </a:t>
            </a:r>
            <a:r>
              <a:rPr lang="fr-FR" dirty="0" err="1"/>
              <a:t>using</a:t>
            </a:r>
            <a:r>
              <a:rPr lang="fr-FR" dirty="0"/>
              <a:t> base </a:t>
            </a:r>
            <a:r>
              <a:rPr lang="fr-FR" dirty="0" err="1"/>
              <a:t>platform</a:t>
            </a:r>
            <a:r>
              <a:rPr lang="fr-FR" dirty="0"/>
              <a:t> </a:t>
            </a:r>
            <a:r>
              <a:rPr lang="fr-FR" dirty="0" err="1"/>
              <a:t>features</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err="1"/>
              <a:t>OneView</a:t>
            </a:r>
            <a:r>
              <a:rPr lang="fr-FR" dirty="0"/>
              <a:t> </a:t>
            </a:r>
            <a:r>
              <a:rPr lang="fr-FR" dirty="0" err="1"/>
              <a:t>integration</a:t>
            </a:r>
            <a:endParaRPr lang="en-US" dirty="0"/>
          </a:p>
          <a:p>
            <a:pPr marL="171450" indent="-171450">
              <a:buClr>
                <a:schemeClr val="accent1"/>
              </a:buClr>
              <a:buFont typeface="Arial" panose="020B0604020202020204" pitchFamily="34" charset="0"/>
              <a:buChar char="•"/>
            </a:pPr>
            <a:r>
              <a:rPr lang="en-US" dirty="0"/>
              <a:t>Use APIs in order to detect change on Interconnects network configuration in </a:t>
            </a:r>
            <a:r>
              <a:rPr lang="en-US" dirty="0" err="1"/>
              <a:t>OneView</a:t>
            </a:r>
            <a:endParaRPr lang="en-US" dirty="0"/>
          </a:p>
          <a:p>
            <a:pPr marL="171450" indent="-171450">
              <a:buClr>
                <a:schemeClr val="accent1"/>
              </a:buClr>
              <a:buFont typeface="Arial" panose="020B0604020202020204" pitchFamily="34" charset="0"/>
              <a:buChar char="•"/>
            </a:pPr>
            <a:r>
              <a:rPr lang="en-US" dirty="0"/>
              <a:t>Find links between Interconnects and switch</a:t>
            </a:r>
          </a:p>
          <a:p>
            <a:pPr marL="171450" indent="-171450">
              <a:buClr>
                <a:schemeClr val="accent1"/>
              </a:buClr>
              <a:buFont typeface="Arial" panose="020B0604020202020204" pitchFamily="34" charset="0"/>
              <a:buChar char="•"/>
            </a:pPr>
            <a:r>
              <a:rPr lang="en-US" dirty="0"/>
              <a:t>Configure corresponding VLAN on switch interfaces</a:t>
            </a:r>
          </a:p>
          <a:p>
            <a:pPr marL="171450" indent="-171450">
              <a:buClr>
                <a:schemeClr val="accent1"/>
              </a:buClr>
              <a:buFont typeface="Arial" panose="020B0604020202020204" pitchFamily="34" charset="0"/>
              <a:buChar char="•"/>
            </a:pPr>
            <a:r>
              <a:rPr lang="en-US" dirty="0" err="1"/>
              <a:t>OneView</a:t>
            </a:r>
            <a:r>
              <a:rPr lang="en-US" dirty="0"/>
              <a:t> 3.0 support</a:t>
            </a:r>
          </a:p>
          <a:p>
            <a:pPr marL="0" indent="0">
              <a:buNone/>
            </a:pPr>
            <a:endParaRPr lang="en-US" dirty="0"/>
          </a:p>
        </p:txBody>
      </p:sp>
      <p:sp>
        <p:nvSpPr>
          <p:cNvPr id="6" name="5-Point Star 5"/>
          <p:cNvSpPr/>
          <p:nvPr/>
        </p:nvSpPr>
        <p:spPr bwMode="ltGray">
          <a:xfrm rot="20411981">
            <a:off x="10473252" y="174505"/>
            <a:ext cx="1209118" cy="971363"/>
          </a:xfrm>
          <a:prstGeom prst="star5">
            <a:avLst/>
          </a:prstGeom>
          <a:solidFill>
            <a:srgbClr val="FF8D6D"/>
          </a:solidFill>
          <a:ln w="19050">
            <a:solidFill>
              <a:srgbClr val="004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7" name="TextBox 6"/>
          <p:cNvSpPr txBox="1"/>
          <p:nvPr/>
        </p:nvSpPr>
        <p:spPr>
          <a:xfrm rot="20347889">
            <a:off x="10502745" y="607433"/>
            <a:ext cx="1413493" cy="340343"/>
          </a:xfrm>
          <a:prstGeom prst="rect">
            <a:avLst/>
          </a:prstGeom>
          <a:noFill/>
        </p:spPr>
        <p:txBody>
          <a:bodyPr wrap="square" lIns="0" tIns="0" rIns="0" bIns="0" rtlCol="0">
            <a:noAutofit/>
          </a:bodyPr>
          <a:lstStyle/>
          <a:p>
            <a:pPr>
              <a:lnSpc>
                <a:spcPct val="90000"/>
              </a:lnSpc>
            </a:pPr>
            <a:r>
              <a:rPr lang="fr-FR" b="1" i="1" dirty="0" smtClean="0">
                <a:solidFill>
                  <a:srgbClr val="00B388"/>
                </a:solidFill>
              </a:rPr>
              <a:t>NEW in 7.2</a:t>
            </a:r>
            <a:endParaRPr lang="en-US" b="1" i="1" dirty="0">
              <a:solidFill>
                <a:srgbClr val="00B388"/>
              </a:solidFill>
            </a:endParaRPr>
          </a:p>
        </p:txBody>
      </p:sp>
      <p:sp>
        <p:nvSpPr>
          <p:cNvPr id="10" name="5-Point Star 9"/>
          <p:cNvSpPr/>
          <p:nvPr/>
        </p:nvSpPr>
        <p:spPr bwMode="ltGray">
          <a:xfrm rot="20411981">
            <a:off x="3021861" y="2899088"/>
            <a:ext cx="819688" cy="699307"/>
          </a:xfrm>
          <a:prstGeom prst="star5">
            <a:avLst/>
          </a:prstGeom>
          <a:solidFill>
            <a:srgbClr val="FF8D6D"/>
          </a:solidFill>
          <a:ln w="19050">
            <a:solidFill>
              <a:srgbClr val="004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err="1" smtClean="0"/>
          </a:p>
        </p:txBody>
      </p:sp>
      <p:sp>
        <p:nvSpPr>
          <p:cNvPr id="11" name="TextBox 10"/>
          <p:cNvSpPr txBox="1"/>
          <p:nvPr/>
        </p:nvSpPr>
        <p:spPr>
          <a:xfrm rot="20347889">
            <a:off x="3006553" y="3203797"/>
            <a:ext cx="851239" cy="195473"/>
          </a:xfrm>
          <a:prstGeom prst="rect">
            <a:avLst/>
          </a:prstGeom>
          <a:noFill/>
        </p:spPr>
        <p:txBody>
          <a:bodyPr wrap="square" lIns="0" tIns="0" rIns="0" bIns="0" rtlCol="0">
            <a:noAutofit/>
          </a:bodyPr>
          <a:lstStyle/>
          <a:p>
            <a:pPr algn="ctr">
              <a:lnSpc>
                <a:spcPct val="90000"/>
              </a:lnSpc>
            </a:pPr>
            <a:r>
              <a:rPr lang="fr-FR" sz="1200" b="1" i="1" dirty="0" smtClean="0">
                <a:solidFill>
                  <a:srgbClr val="00B388"/>
                </a:solidFill>
              </a:rPr>
              <a:t>NEW in </a:t>
            </a:r>
            <a:r>
              <a:rPr lang="fr-FR" sz="1200" b="1" i="1" dirty="0" smtClean="0">
                <a:solidFill>
                  <a:srgbClr val="00B388"/>
                </a:solidFill>
              </a:rPr>
              <a:t>last patch</a:t>
            </a:r>
            <a:endParaRPr lang="fr-FR" sz="1200" b="1" i="1" dirty="0" smtClean="0">
              <a:solidFill>
                <a:srgbClr val="00B388"/>
              </a:solidFill>
            </a:endParaRPr>
          </a:p>
        </p:txBody>
      </p:sp>
      <p:pic>
        <p:nvPicPr>
          <p:cNvPr id="12" name="Picture 11"/>
          <p:cNvPicPr>
            <a:picLocks noChangeAspect="1"/>
          </p:cNvPicPr>
          <p:nvPr/>
        </p:nvPicPr>
        <p:blipFill>
          <a:blip r:embed="rId2"/>
          <a:stretch>
            <a:fillRect/>
          </a:stretch>
        </p:blipFill>
        <p:spPr>
          <a:xfrm>
            <a:off x="1415480" y="3745337"/>
            <a:ext cx="3960440" cy="2558167"/>
          </a:xfrm>
          <a:prstGeom prst="rect">
            <a:avLst/>
          </a:prstGeom>
        </p:spPr>
      </p:pic>
      <p:pic>
        <p:nvPicPr>
          <p:cNvPr id="13" name="Picture 12"/>
          <p:cNvPicPr>
            <a:picLocks noChangeAspect="1"/>
          </p:cNvPicPr>
          <p:nvPr/>
        </p:nvPicPr>
        <p:blipFill>
          <a:blip r:embed="rId3"/>
          <a:stretch>
            <a:fillRect/>
          </a:stretch>
        </p:blipFill>
        <p:spPr>
          <a:xfrm>
            <a:off x="7320136" y="2373878"/>
            <a:ext cx="4265998" cy="2135242"/>
          </a:xfrm>
          <a:prstGeom prst="rect">
            <a:avLst/>
          </a:prstGeom>
        </p:spPr>
      </p:pic>
      <p:pic>
        <p:nvPicPr>
          <p:cNvPr id="14" name="Picture 13"/>
          <p:cNvPicPr>
            <a:picLocks noChangeAspect="1"/>
          </p:cNvPicPr>
          <p:nvPr/>
        </p:nvPicPr>
        <p:blipFill>
          <a:blip r:embed="rId4"/>
          <a:stretch>
            <a:fillRect/>
          </a:stretch>
        </p:blipFill>
        <p:spPr>
          <a:xfrm>
            <a:off x="6236684" y="4334013"/>
            <a:ext cx="3459716" cy="2272052"/>
          </a:xfrm>
          <a:prstGeom prst="rect">
            <a:avLst/>
          </a:prstGeom>
        </p:spPr>
      </p:pic>
      <p:cxnSp>
        <p:nvCxnSpPr>
          <p:cNvPr id="15" name="Straight Arrow Connector 14"/>
          <p:cNvCxnSpPr>
            <a:stCxn id="12" idx="3"/>
            <a:endCxn id="13" idx="1"/>
          </p:cNvCxnSpPr>
          <p:nvPr/>
        </p:nvCxnSpPr>
        <p:spPr>
          <a:xfrm flipV="1">
            <a:off x="5375920" y="3441499"/>
            <a:ext cx="1944216" cy="158292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4" idx="3"/>
          </p:cNvCxnSpPr>
          <p:nvPr/>
        </p:nvCxnSpPr>
        <p:spPr>
          <a:xfrm flipH="1">
            <a:off x="9696400" y="2924944"/>
            <a:ext cx="1584178" cy="25450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9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par>
                          <p:cTn id="37" fill="hold">
                            <p:stCondLst>
                              <p:cond delay="2000"/>
                            </p:stCondLst>
                            <p:childTnLst>
                              <p:par>
                                <p:cTn id="38" presetID="26" presetClass="emph" presetSubtype="0" repeatCount="10000" fill="hold" grpId="1" nodeType="afterEffect">
                                  <p:stCondLst>
                                    <p:cond delay="0"/>
                                  </p:stCondLst>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par>
                                <p:cTn id="41" presetID="26" presetClass="emph" presetSubtype="0" repeatCount="10000" fill="hold" grpId="1" nodeType="withEffect">
                                  <p:stCondLst>
                                    <p:cond delay="0"/>
                                  </p:stCondLst>
                                  <p:childTnLst>
                                    <p:animEffect transition="out" filter="fade">
                                      <p:cBhvr>
                                        <p:cTn id="42" dur="500" tmFilter="0, 0; .2, .5; .8, .5; 1, 0"/>
                                        <p:tgtEl>
                                          <p:spTgt spid="6"/>
                                        </p:tgtEl>
                                      </p:cBhvr>
                                    </p:animEffect>
                                    <p:animScale>
                                      <p:cBhvr>
                                        <p:cTn id="43" dur="250" autoRev="1" fill="hold"/>
                                        <p:tgtEl>
                                          <p:spTgt spid="6"/>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wipe(down)">
                                      <p:cBhvr>
                                        <p:cTn id="48" dur="580">
                                          <p:stCondLst>
                                            <p:cond delay="0"/>
                                          </p:stCondLst>
                                        </p:cTn>
                                        <p:tgtEl>
                                          <p:spTgt spid="3">
                                            <p:txEl>
                                              <p:pRg st="4" end="4"/>
                                            </p:txEl>
                                          </p:spTgt>
                                        </p:tgtEl>
                                      </p:cBhvr>
                                    </p:animEffect>
                                    <p:anim calcmode="lin" valueType="num">
                                      <p:cBhvr>
                                        <p:cTn id="49"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3">
                                            <p:txEl>
                                              <p:pRg st="4" end="4"/>
                                            </p:txEl>
                                          </p:spTgt>
                                        </p:tgtEl>
                                      </p:cBhvr>
                                      <p:to x="100000" y="60000"/>
                                    </p:animScale>
                                    <p:animScale>
                                      <p:cBhvr>
                                        <p:cTn id="55" dur="166" decel="50000">
                                          <p:stCondLst>
                                            <p:cond delay="676"/>
                                          </p:stCondLst>
                                        </p:cTn>
                                        <p:tgtEl>
                                          <p:spTgt spid="3">
                                            <p:txEl>
                                              <p:pRg st="4" end="4"/>
                                            </p:txEl>
                                          </p:spTgt>
                                        </p:tgtEl>
                                      </p:cBhvr>
                                      <p:to x="100000" y="100000"/>
                                    </p:animScale>
                                    <p:animScale>
                                      <p:cBhvr>
                                        <p:cTn id="56" dur="26">
                                          <p:stCondLst>
                                            <p:cond delay="1312"/>
                                          </p:stCondLst>
                                        </p:cTn>
                                        <p:tgtEl>
                                          <p:spTgt spid="3">
                                            <p:txEl>
                                              <p:pRg st="4" end="4"/>
                                            </p:txEl>
                                          </p:spTgt>
                                        </p:tgtEl>
                                      </p:cBhvr>
                                      <p:to x="100000" y="80000"/>
                                    </p:animScale>
                                    <p:animScale>
                                      <p:cBhvr>
                                        <p:cTn id="57" dur="166" decel="50000">
                                          <p:stCondLst>
                                            <p:cond delay="1338"/>
                                          </p:stCondLst>
                                        </p:cTn>
                                        <p:tgtEl>
                                          <p:spTgt spid="3">
                                            <p:txEl>
                                              <p:pRg st="4" end="4"/>
                                            </p:txEl>
                                          </p:spTgt>
                                        </p:tgtEl>
                                      </p:cBhvr>
                                      <p:to x="100000" y="100000"/>
                                    </p:animScale>
                                    <p:animScale>
                                      <p:cBhvr>
                                        <p:cTn id="58" dur="26">
                                          <p:stCondLst>
                                            <p:cond delay="1642"/>
                                          </p:stCondLst>
                                        </p:cTn>
                                        <p:tgtEl>
                                          <p:spTgt spid="3">
                                            <p:txEl>
                                              <p:pRg st="4" end="4"/>
                                            </p:txEl>
                                          </p:spTgt>
                                        </p:tgtEl>
                                      </p:cBhvr>
                                      <p:to x="100000" y="90000"/>
                                    </p:animScale>
                                    <p:animScale>
                                      <p:cBhvr>
                                        <p:cTn id="59" dur="166" decel="50000">
                                          <p:stCondLst>
                                            <p:cond delay="1668"/>
                                          </p:stCondLst>
                                        </p:cTn>
                                        <p:tgtEl>
                                          <p:spTgt spid="3">
                                            <p:txEl>
                                              <p:pRg st="4" end="4"/>
                                            </p:txEl>
                                          </p:spTgt>
                                        </p:tgtEl>
                                      </p:cBhvr>
                                      <p:to x="100000" y="100000"/>
                                    </p:animScale>
                                    <p:animScale>
                                      <p:cBhvr>
                                        <p:cTn id="60" dur="26">
                                          <p:stCondLst>
                                            <p:cond delay="1808"/>
                                          </p:stCondLst>
                                        </p:cTn>
                                        <p:tgtEl>
                                          <p:spTgt spid="3">
                                            <p:txEl>
                                              <p:pRg st="4" end="4"/>
                                            </p:txEl>
                                          </p:spTgt>
                                        </p:tgtEl>
                                      </p:cBhvr>
                                      <p:to x="100000" y="95000"/>
                                    </p:animScale>
                                    <p:animScale>
                                      <p:cBhvr>
                                        <p:cTn id="61" dur="166" decel="50000">
                                          <p:stCondLst>
                                            <p:cond delay="1834"/>
                                          </p:stCondLst>
                                        </p:cTn>
                                        <p:tgtEl>
                                          <p:spTgt spid="3">
                                            <p:txEl>
                                              <p:pRg st="4" end="4"/>
                                            </p:txEl>
                                          </p:spTgt>
                                        </p:tgtEl>
                                      </p:cBhvr>
                                      <p:to x="100000" y="100000"/>
                                    </p:animScale>
                                  </p:childTnLst>
                                </p:cTn>
                              </p:par>
                              <p:par>
                                <p:cTn id="62" presetID="26"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down)">
                                      <p:cBhvr>
                                        <p:cTn id="64" dur="580">
                                          <p:stCondLst>
                                            <p:cond delay="0"/>
                                          </p:stCondLst>
                                        </p:cTn>
                                        <p:tgtEl>
                                          <p:spTgt spid="11"/>
                                        </p:tgtEl>
                                      </p:cBhvr>
                                    </p:animEffect>
                                    <p:anim calcmode="lin" valueType="num">
                                      <p:cBhvr>
                                        <p:cTn id="6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70" dur="26">
                                          <p:stCondLst>
                                            <p:cond delay="650"/>
                                          </p:stCondLst>
                                        </p:cTn>
                                        <p:tgtEl>
                                          <p:spTgt spid="11"/>
                                        </p:tgtEl>
                                      </p:cBhvr>
                                      <p:to x="100000" y="60000"/>
                                    </p:animScale>
                                    <p:animScale>
                                      <p:cBhvr>
                                        <p:cTn id="71" dur="166" decel="50000">
                                          <p:stCondLst>
                                            <p:cond delay="676"/>
                                          </p:stCondLst>
                                        </p:cTn>
                                        <p:tgtEl>
                                          <p:spTgt spid="11"/>
                                        </p:tgtEl>
                                      </p:cBhvr>
                                      <p:to x="100000" y="100000"/>
                                    </p:animScale>
                                    <p:animScale>
                                      <p:cBhvr>
                                        <p:cTn id="72" dur="26">
                                          <p:stCondLst>
                                            <p:cond delay="1312"/>
                                          </p:stCondLst>
                                        </p:cTn>
                                        <p:tgtEl>
                                          <p:spTgt spid="11"/>
                                        </p:tgtEl>
                                      </p:cBhvr>
                                      <p:to x="100000" y="80000"/>
                                    </p:animScale>
                                    <p:animScale>
                                      <p:cBhvr>
                                        <p:cTn id="73" dur="166" decel="50000">
                                          <p:stCondLst>
                                            <p:cond delay="1338"/>
                                          </p:stCondLst>
                                        </p:cTn>
                                        <p:tgtEl>
                                          <p:spTgt spid="11"/>
                                        </p:tgtEl>
                                      </p:cBhvr>
                                      <p:to x="100000" y="100000"/>
                                    </p:animScale>
                                    <p:animScale>
                                      <p:cBhvr>
                                        <p:cTn id="74" dur="26">
                                          <p:stCondLst>
                                            <p:cond delay="1642"/>
                                          </p:stCondLst>
                                        </p:cTn>
                                        <p:tgtEl>
                                          <p:spTgt spid="11"/>
                                        </p:tgtEl>
                                      </p:cBhvr>
                                      <p:to x="100000" y="90000"/>
                                    </p:animScale>
                                    <p:animScale>
                                      <p:cBhvr>
                                        <p:cTn id="75" dur="166" decel="50000">
                                          <p:stCondLst>
                                            <p:cond delay="1668"/>
                                          </p:stCondLst>
                                        </p:cTn>
                                        <p:tgtEl>
                                          <p:spTgt spid="11"/>
                                        </p:tgtEl>
                                      </p:cBhvr>
                                      <p:to x="100000" y="100000"/>
                                    </p:animScale>
                                    <p:animScale>
                                      <p:cBhvr>
                                        <p:cTn id="76" dur="26">
                                          <p:stCondLst>
                                            <p:cond delay="1808"/>
                                          </p:stCondLst>
                                        </p:cTn>
                                        <p:tgtEl>
                                          <p:spTgt spid="11"/>
                                        </p:tgtEl>
                                      </p:cBhvr>
                                      <p:to x="100000" y="95000"/>
                                    </p:animScale>
                                    <p:animScale>
                                      <p:cBhvr>
                                        <p:cTn id="77" dur="166" decel="50000">
                                          <p:stCondLst>
                                            <p:cond delay="1834"/>
                                          </p:stCondLst>
                                        </p:cTn>
                                        <p:tgtEl>
                                          <p:spTgt spid="11"/>
                                        </p:tgtEl>
                                      </p:cBhvr>
                                      <p:to x="100000" y="100000"/>
                                    </p:animScale>
                                  </p:childTnLst>
                                </p:cTn>
                              </p:par>
                              <p:par>
                                <p:cTn id="78" presetID="26" presetClass="entr" presetSubtype="0"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down)">
                                      <p:cBhvr>
                                        <p:cTn id="80" dur="580">
                                          <p:stCondLst>
                                            <p:cond delay="0"/>
                                          </p:stCondLst>
                                        </p:cTn>
                                        <p:tgtEl>
                                          <p:spTgt spid="10"/>
                                        </p:tgtEl>
                                      </p:cBhvr>
                                    </p:animEffect>
                                    <p:anim calcmode="lin" valueType="num">
                                      <p:cBhvr>
                                        <p:cTn id="8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86" dur="26">
                                          <p:stCondLst>
                                            <p:cond delay="650"/>
                                          </p:stCondLst>
                                        </p:cTn>
                                        <p:tgtEl>
                                          <p:spTgt spid="10"/>
                                        </p:tgtEl>
                                      </p:cBhvr>
                                      <p:to x="100000" y="60000"/>
                                    </p:animScale>
                                    <p:animScale>
                                      <p:cBhvr>
                                        <p:cTn id="87" dur="166" decel="50000">
                                          <p:stCondLst>
                                            <p:cond delay="676"/>
                                          </p:stCondLst>
                                        </p:cTn>
                                        <p:tgtEl>
                                          <p:spTgt spid="10"/>
                                        </p:tgtEl>
                                      </p:cBhvr>
                                      <p:to x="100000" y="100000"/>
                                    </p:animScale>
                                    <p:animScale>
                                      <p:cBhvr>
                                        <p:cTn id="88" dur="26">
                                          <p:stCondLst>
                                            <p:cond delay="1312"/>
                                          </p:stCondLst>
                                        </p:cTn>
                                        <p:tgtEl>
                                          <p:spTgt spid="10"/>
                                        </p:tgtEl>
                                      </p:cBhvr>
                                      <p:to x="100000" y="80000"/>
                                    </p:animScale>
                                    <p:animScale>
                                      <p:cBhvr>
                                        <p:cTn id="89" dur="166" decel="50000">
                                          <p:stCondLst>
                                            <p:cond delay="1338"/>
                                          </p:stCondLst>
                                        </p:cTn>
                                        <p:tgtEl>
                                          <p:spTgt spid="10"/>
                                        </p:tgtEl>
                                      </p:cBhvr>
                                      <p:to x="100000" y="100000"/>
                                    </p:animScale>
                                    <p:animScale>
                                      <p:cBhvr>
                                        <p:cTn id="90" dur="26">
                                          <p:stCondLst>
                                            <p:cond delay="1642"/>
                                          </p:stCondLst>
                                        </p:cTn>
                                        <p:tgtEl>
                                          <p:spTgt spid="10"/>
                                        </p:tgtEl>
                                      </p:cBhvr>
                                      <p:to x="100000" y="90000"/>
                                    </p:animScale>
                                    <p:animScale>
                                      <p:cBhvr>
                                        <p:cTn id="91" dur="166" decel="50000">
                                          <p:stCondLst>
                                            <p:cond delay="1668"/>
                                          </p:stCondLst>
                                        </p:cTn>
                                        <p:tgtEl>
                                          <p:spTgt spid="10"/>
                                        </p:tgtEl>
                                      </p:cBhvr>
                                      <p:to x="100000" y="100000"/>
                                    </p:animScale>
                                    <p:animScale>
                                      <p:cBhvr>
                                        <p:cTn id="92" dur="26">
                                          <p:stCondLst>
                                            <p:cond delay="1808"/>
                                          </p:stCondLst>
                                        </p:cTn>
                                        <p:tgtEl>
                                          <p:spTgt spid="10"/>
                                        </p:tgtEl>
                                      </p:cBhvr>
                                      <p:to x="100000" y="95000"/>
                                    </p:animScale>
                                    <p:animScale>
                                      <p:cBhvr>
                                        <p:cTn id="93" dur="166" decel="50000">
                                          <p:stCondLst>
                                            <p:cond delay="1834"/>
                                          </p:stCondLst>
                                        </p:cTn>
                                        <p:tgtEl>
                                          <p:spTgt spid="10"/>
                                        </p:tgtEl>
                                      </p:cBhvr>
                                      <p:to x="100000" y="100000"/>
                                    </p:animScale>
                                  </p:childTnLst>
                                </p:cTn>
                              </p:par>
                            </p:childTnLst>
                          </p:cTn>
                        </p:par>
                        <p:par>
                          <p:cTn id="94" fill="hold">
                            <p:stCondLst>
                              <p:cond delay="2000"/>
                            </p:stCondLst>
                            <p:childTnLst>
                              <p:par>
                                <p:cTn id="95" presetID="26" presetClass="emph" presetSubtype="0" repeatCount="10000" fill="hold" grpId="1" nodeType="afterEffect">
                                  <p:stCondLst>
                                    <p:cond delay="0"/>
                                  </p:stCondLst>
                                  <p:childTnLst>
                                    <p:animEffect transition="out" filter="fade">
                                      <p:cBhvr>
                                        <p:cTn id="96" dur="500" tmFilter="0, 0; .2, .5; .8, .5; 1, 0"/>
                                        <p:tgtEl>
                                          <p:spTgt spid="11"/>
                                        </p:tgtEl>
                                      </p:cBhvr>
                                    </p:animEffect>
                                    <p:animScale>
                                      <p:cBhvr>
                                        <p:cTn id="97" dur="250" autoRev="1" fill="hold"/>
                                        <p:tgtEl>
                                          <p:spTgt spid="11"/>
                                        </p:tgtEl>
                                      </p:cBhvr>
                                      <p:by x="105000" y="105000"/>
                                    </p:animScale>
                                  </p:childTnLst>
                                </p:cTn>
                              </p:par>
                              <p:par>
                                <p:cTn id="98" presetID="26" presetClass="emph" presetSubtype="0" repeatCount="10000" fill="hold" grpId="1" nodeType="withEffect">
                                  <p:stCondLst>
                                    <p:cond delay="0"/>
                                  </p:stCondLst>
                                  <p:childTnLst>
                                    <p:animEffect transition="out" filter="fade">
                                      <p:cBhvr>
                                        <p:cTn id="99" dur="500" tmFilter="0, 0; .2, .5; .8, .5; 1, 0"/>
                                        <p:tgtEl>
                                          <p:spTgt spid="10"/>
                                        </p:tgtEl>
                                      </p:cBhvr>
                                    </p:animEffect>
                                    <p:animScale>
                                      <p:cBhvr>
                                        <p:cTn id="10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10" grpId="0" animBg="1"/>
      <p:bldP spid="10" grpId="1" animBg="1"/>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Managing</a:t>
            </a:r>
            <a:r>
              <a:rPr lang="fr-FR" dirty="0"/>
              <a:t> DC </a:t>
            </a:r>
            <a:r>
              <a:rPr lang="fr-FR" dirty="0" err="1"/>
              <a:t>using</a:t>
            </a:r>
            <a:r>
              <a:rPr lang="fr-FR" dirty="0"/>
              <a:t> base </a:t>
            </a:r>
            <a:r>
              <a:rPr lang="fr-FR" dirty="0" err="1"/>
              <a:t>platform</a:t>
            </a:r>
            <a:r>
              <a:rPr lang="fr-FR" dirty="0"/>
              <a:t> </a:t>
            </a:r>
            <a:r>
              <a:rPr lang="fr-FR" dirty="0" err="1"/>
              <a:t>features</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SCOM </a:t>
            </a:r>
            <a:r>
              <a:rPr lang="fr-FR" dirty="0" err="1"/>
              <a:t>integration</a:t>
            </a:r>
            <a:endParaRPr lang="en-US" dirty="0"/>
          </a:p>
          <a:p>
            <a:pPr marL="171450" indent="-171450">
              <a:buClr>
                <a:schemeClr val="accent1"/>
              </a:buClr>
              <a:buFont typeface="Arial" panose="020B0604020202020204" pitchFamily="34" charset="0"/>
              <a:buChar char="•"/>
            </a:pPr>
            <a:r>
              <a:rPr lang="en-US" dirty="0"/>
              <a:t>Plugin to install on SCOM server</a:t>
            </a:r>
          </a:p>
          <a:p>
            <a:pPr marL="171450" indent="-171450">
              <a:buClr>
                <a:schemeClr val="accent1"/>
              </a:buClr>
              <a:buFont typeface="Arial" panose="020B0604020202020204" pitchFamily="34" charset="0"/>
              <a:buChar char="•"/>
            </a:pPr>
            <a:r>
              <a:rPr lang="en-US" dirty="0"/>
              <a:t>Directly plugged to </a:t>
            </a:r>
            <a:r>
              <a:rPr lang="en-US" dirty="0" err="1"/>
              <a:t>iMC</a:t>
            </a:r>
            <a:r>
              <a:rPr lang="en-US" dirty="0"/>
              <a:t> alarm bus through </a:t>
            </a:r>
            <a:r>
              <a:rPr lang="en-US" dirty="0" err="1"/>
              <a:t>eAPI</a:t>
            </a:r>
            <a:endParaRPr lang="en-US" dirty="0"/>
          </a:p>
          <a:p>
            <a:pPr marL="171450" indent="-171450">
              <a:buClr>
                <a:schemeClr val="accent1"/>
              </a:buClr>
              <a:buFont typeface="Arial" panose="020B0604020202020204" pitchFamily="34" charset="0"/>
              <a:buChar char="•"/>
            </a:pPr>
            <a:r>
              <a:rPr lang="en-US" dirty="0"/>
              <a:t>Write filtered </a:t>
            </a:r>
            <a:r>
              <a:rPr lang="en-US" dirty="0" err="1"/>
              <a:t>iMC</a:t>
            </a:r>
            <a:r>
              <a:rPr lang="en-US" dirty="0"/>
              <a:t> alarm in SCOM events</a:t>
            </a:r>
          </a:p>
          <a:p>
            <a:pPr marL="171450" indent="-171450">
              <a:buClr>
                <a:schemeClr val="accent1"/>
              </a:buClr>
              <a:buFont typeface="Arial" panose="020B0604020202020204" pitchFamily="34" charset="0"/>
              <a:buChar char="•"/>
            </a:pPr>
            <a:r>
              <a:rPr lang="en-US" dirty="0"/>
              <a:t>Use HTTP or </a:t>
            </a:r>
          </a:p>
          <a:p>
            <a:pPr marL="171450" indent="-171450">
              <a:buClr>
                <a:schemeClr val="accent1"/>
              </a:buClr>
              <a:buFont typeface="Arial" panose="020B0604020202020204" pitchFamily="34" charset="0"/>
              <a:buChar char="•"/>
            </a:pPr>
            <a:endParaRPr lang="en-US" dirty="0" smtClean="0"/>
          </a:p>
          <a:p>
            <a:pPr marL="0" indent="0">
              <a:buNone/>
            </a:pPr>
            <a:endParaRPr lang="en-US" dirty="0"/>
          </a:p>
        </p:txBody>
      </p:sp>
      <p:sp>
        <p:nvSpPr>
          <p:cNvPr id="4" name="TextBox 3"/>
          <p:cNvSpPr txBox="1"/>
          <p:nvPr/>
        </p:nvSpPr>
        <p:spPr>
          <a:xfrm>
            <a:off x="2207568" y="3140968"/>
            <a:ext cx="864096" cy="216024"/>
          </a:xfrm>
          <a:prstGeom prst="rect">
            <a:avLst/>
          </a:prstGeom>
          <a:noFill/>
        </p:spPr>
        <p:txBody>
          <a:bodyPr wrap="square" lIns="0" tIns="0" rIns="0" bIns="0" rtlCol="0">
            <a:noAutofit/>
          </a:bodyPr>
          <a:lstStyle/>
          <a:p>
            <a:pPr>
              <a:lnSpc>
                <a:spcPct val="90000"/>
              </a:lnSpc>
            </a:pPr>
            <a:r>
              <a:rPr lang="fr-FR" b="1" dirty="0" smtClean="0">
                <a:solidFill>
                  <a:srgbClr val="FF0000"/>
                </a:solidFill>
              </a:rPr>
              <a:t>HTTPS</a:t>
            </a:r>
            <a:endParaRPr lang="en-US" b="1" dirty="0">
              <a:solidFill>
                <a:srgbClr val="FF0000"/>
              </a:solidFill>
            </a:endParaRPr>
          </a:p>
        </p:txBody>
      </p:sp>
      <p:sp>
        <p:nvSpPr>
          <p:cNvPr id="5" name="5-Point Star 4"/>
          <p:cNvSpPr/>
          <p:nvPr/>
        </p:nvSpPr>
        <p:spPr bwMode="ltGray">
          <a:xfrm rot="20411981">
            <a:off x="3165875" y="2899088"/>
            <a:ext cx="819688" cy="699307"/>
          </a:xfrm>
          <a:prstGeom prst="star5">
            <a:avLst/>
          </a:prstGeom>
          <a:solidFill>
            <a:srgbClr val="FF8D6D"/>
          </a:solidFill>
          <a:ln w="19050">
            <a:solidFill>
              <a:srgbClr val="004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err="1" smtClean="0"/>
          </a:p>
        </p:txBody>
      </p:sp>
      <p:sp>
        <p:nvSpPr>
          <p:cNvPr id="6" name="TextBox 5"/>
          <p:cNvSpPr txBox="1"/>
          <p:nvPr/>
        </p:nvSpPr>
        <p:spPr>
          <a:xfrm rot="20347889">
            <a:off x="3150567" y="3203797"/>
            <a:ext cx="851239" cy="195473"/>
          </a:xfrm>
          <a:prstGeom prst="rect">
            <a:avLst/>
          </a:prstGeom>
          <a:noFill/>
        </p:spPr>
        <p:txBody>
          <a:bodyPr wrap="square" lIns="0" tIns="0" rIns="0" bIns="0" rtlCol="0">
            <a:noAutofit/>
          </a:bodyPr>
          <a:lstStyle/>
          <a:p>
            <a:pPr algn="ctr">
              <a:lnSpc>
                <a:spcPct val="90000"/>
              </a:lnSpc>
            </a:pPr>
            <a:r>
              <a:rPr lang="fr-FR" sz="1200" b="1" i="1" dirty="0" smtClean="0">
                <a:solidFill>
                  <a:srgbClr val="00B388"/>
                </a:solidFill>
              </a:rPr>
              <a:t>NEW in </a:t>
            </a:r>
            <a:r>
              <a:rPr lang="fr-FR" sz="1200" b="1" i="1" dirty="0" smtClean="0">
                <a:solidFill>
                  <a:srgbClr val="00B388"/>
                </a:solidFill>
              </a:rPr>
              <a:t>last patch</a:t>
            </a:r>
            <a:endParaRPr lang="fr-FR" sz="1200" b="1" i="1" dirty="0" smtClean="0">
              <a:solidFill>
                <a:srgbClr val="00B388"/>
              </a:solidFill>
            </a:endParaRPr>
          </a:p>
        </p:txBody>
      </p:sp>
      <p:pic>
        <p:nvPicPr>
          <p:cNvPr id="7" name="Picture 6"/>
          <p:cNvPicPr>
            <a:picLocks noChangeAspect="1"/>
          </p:cNvPicPr>
          <p:nvPr/>
        </p:nvPicPr>
        <p:blipFill>
          <a:blip r:embed="rId2"/>
          <a:stretch>
            <a:fillRect/>
          </a:stretch>
        </p:blipFill>
        <p:spPr>
          <a:xfrm>
            <a:off x="579926" y="3822139"/>
            <a:ext cx="2811469" cy="2231895"/>
          </a:xfrm>
          <a:prstGeom prst="rect">
            <a:avLst/>
          </a:prstGeom>
        </p:spPr>
      </p:pic>
      <p:pic>
        <p:nvPicPr>
          <p:cNvPr id="8" name="Picture 7"/>
          <p:cNvPicPr>
            <a:picLocks noChangeAspect="1"/>
          </p:cNvPicPr>
          <p:nvPr/>
        </p:nvPicPr>
        <p:blipFill>
          <a:blip r:embed="rId3"/>
          <a:stretch>
            <a:fillRect/>
          </a:stretch>
        </p:blipFill>
        <p:spPr>
          <a:xfrm>
            <a:off x="4531285" y="4184376"/>
            <a:ext cx="6461259" cy="1908920"/>
          </a:xfrm>
          <a:prstGeom prst="rect">
            <a:avLst/>
          </a:prstGeom>
        </p:spPr>
      </p:pic>
      <p:pic>
        <p:nvPicPr>
          <p:cNvPr id="9" name="Picture 8"/>
          <p:cNvPicPr>
            <a:picLocks noChangeAspect="1"/>
          </p:cNvPicPr>
          <p:nvPr/>
        </p:nvPicPr>
        <p:blipFill>
          <a:blip r:embed="rId4"/>
          <a:stretch>
            <a:fillRect/>
          </a:stretch>
        </p:blipFill>
        <p:spPr>
          <a:xfrm>
            <a:off x="6547766" y="1028088"/>
            <a:ext cx="4752528" cy="3003888"/>
          </a:xfrm>
          <a:prstGeom prst="rect">
            <a:avLst/>
          </a:prstGeom>
        </p:spPr>
      </p:pic>
      <p:cxnSp>
        <p:nvCxnSpPr>
          <p:cNvPr id="10" name="Straight Arrow Connector 9"/>
          <p:cNvCxnSpPr>
            <a:stCxn id="8" idx="1"/>
            <a:endCxn id="7" idx="3"/>
          </p:cNvCxnSpPr>
          <p:nvPr/>
        </p:nvCxnSpPr>
        <p:spPr>
          <a:xfrm flipH="1" flipV="1">
            <a:off x="3391395" y="4938087"/>
            <a:ext cx="1139890" cy="200749"/>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3"/>
            <a:endCxn id="9" idx="1"/>
          </p:cNvCxnSpPr>
          <p:nvPr/>
        </p:nvCxnSpPr>
        <p:spPr>
          <a:xfrm flipV="1">
            <a:off x="3391395" y="2530032"/>
            <a:ext cx="3156371" cy="2408055"/>
          </a:xfrm>
          <a:prstGeom prst="straightConnector1">
            <a:avLst/>
          </a:prstGeom>
          <a:ln w="190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87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80">
                                          <p:stCondLst>
                                            <p:cond delay="0"/>
                                          </p:stCondLst>
                                        </p:cTn>
                                        <p:tgtEl>
                                          <p:spTgt spid="5"/>
                                        </p:tgtEl>
                                      </p:cBhvr>
                                    </p:animEffect>
                                    <p:anim calcmode="lin" valueType="num">
                                      <p:cBhvr>
                                        <p:cTn id="4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gtEl>
                                      </p:cBhvr>
                                      <p:to x="100000" y="60000"/>
                                    </p:animScale>
                                    <p:animScale>
                                      <p:cBhvr>
                                        <p:cTn id="46" dur="166" decel="50000">
                                          <p:stCondLst>
                                            <p:cond delay="676"/>
                                          </p:stCondLst>
                                        </p:cTn>
                                        <p:tgtEl>
                                          <p:spTgt spid="5"/>
                                        </p:tgtEl>
                                      </p:cBhvr>
                                      <p:to x="100000" y="100000"/>
                                    </p:animScale>
                                    <p:animScale>
                                      <p:cBhvr>
                                        <p:cTn id="47" dur="26">
                                          <p:stCondLst>
                                            <p:cond delay="1312"/>
                                          </p:stCondLst>
                                        </p:cTn>
                                        <p:tgtEl>
                                          <p:spTgt spid="5"/>
                                        </p:tgtEl>
                                      </p:cBhvr>
                                      <p:to x="100000" y="80000"/>
                                    </p:animScale>
                                    <p:animScale>
                                      <p:cBhvr>
                                        <p:cTn id="48" dur="166" decel="50000">
                                          <p:stCondLst>
                                            <p:cond delay="1338"/>
                                          </p:stCondLst>
                                        </p:cTn>
                                        <p:tgtEl>
                                          <p:spTgt spid="5"/>
                                        </p:tgtEl>
                                      </p:cBhvr>
                                      <p:to x="100000" y="100000"/>
                                    </p:animScale>
                                    <p:animScale>
                                      <p:cBhvr>
                                        <p:cTn id="49" dur="26">
                                          <p:stCondLst>
                                            <p:cond delay="1642"/>
                                          </p:stCondLst>
                                        </p:cTn>
                                        <p:tgtEl>
                                          <p:spTgt spid="5"/>
                                        </p:tgtEl>
                                      </p:cBhvr>
                                      <p:to x="100000" y="90000"/>
                                    </p:animScale>
                                    <p:animScale>
                                      <p:cBhvr>
                                        <p:cTn id="50" dur="166" decel="50000">
                                          <p:stCondLst>
                                            <p:cond delay="1668"/>
                                          </p:stCondLst>
                                        </p:cTn>
                                        <p:tgtEl>
                                          <p:spTgt spid="5"/>
                                        </p:tgtEl>
                                      </p:cBhvr>
                                      <p:to x="100000" y="100000"/>
                                    </p:animScale>
                                    <p:animScale>
                                      <p:cBhvr>
                                        <p:cTn id="51" dur="26">
                                          <p:stCondLst>
                                            <p:cond delay="1808"/>
                                          </p:stCondLst>
                                        </p:cTn>
                                        <p:tgtEl>
                                          <p:spTgt spid="5"/>
                                        </p:tgtEl>
                                      </p:cBhvr>
                                      <p:to x="100000" y="95000"/>
                                    </p:animScale>
                                    <p:animScale>
                                      <p:cBhvr>
                                        <p:cTn id="52" dur="166" decel="50000">
                                          <p:stCondLst>
                                            <p:cond delay="1834"/>
                                          </p:stCondLst>
                                        </p:cTn>
                                        <p:tgtEl>
                                          <p:spTgt spid="5"/>
                                        </p:tgtEl>
                                      </p:cBhvr>
                                      <p:to x="100000" y="100000"/>
                                    </p:animScale>
                                  </p:childTnLst>
                                </p:cTn>
                              </p:par>
                            </p:childTnLst>
                          </p:cTn>
                        </p:par>
                        <p:par>
                          <p:cTn id="53" fill="hold">
                            <p:stCondLst>
                              <p:cond delay="2000"/>
                            </p:stCondLst>
                            <p:childTnLst>
                              <p:par>
                                <p:cTn id="54" presetID="26" presetClass="emph" presetSubtype="0" repeatCount="10000" fill="hold" grpId="1" nodeType="afterEffect">
                                  <p:stCondLst>
                                    <p:cond delay="0"/>
                                  </p:stCondLst>
                                  <p:childTnLst>
                                    <p:animEffect transition="out" filter="fade">
                                      <p:cBhvr>
                                        <p:cTn id="55" dur="500" tmFilter="0, 0; .2, .5; .8, .5; 1, 0"/>
                                        <p:tgtEl>
                                          <p:spTgt spid="6"/>
                                        </p:tgtEl>
                                      </p:cBhvr>
                                    </p:animEffect>
                                    <p:animScale>
                                      <p:cBhvr>
                                        <p:cTn id="56" dur="250" autoRev="1" fill="hold"/>
                                        <p:tgtEl>
                                          <p:spTgt spid="6"/>
                                        </p:tgtEl>
                                      </p:cBhvr>
                                      <p:by x="105000" y="105000"/>
                                    </p:animScale>
                                  </p:childTnLst>
                                </p:cTn>
                              </p:par>
                              <p:par>
                                <p:cTn id="57" presetID="26" presetClass="emph" presetSubtype="0" repeatCount="10000" fill="hold" grpId="1" nodeType="withEffect">
                                  <p:stCondLst>
                                    <p:cond delay="0"/>
                                  </p:stCondLst>
                                  <p:childTnLst>
                                    <p:animEffect transition="out" filter="fade">
                                      <p:cBhvr>
                                        <p:cTn id="58" dur="500" tmFilter="0, 0; .2, .5; .8, .5; 1, 0"/>
                                        <p:tgtEl>
                                          <p:spTgt spid="5"/>
                                        </p:tgtEl>
                                      </p:cBhvr>
                                    </p:animEffect>
                                    <p:animScale>
                                      <p:cBhvr>
                                        <p:cTn id="5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Please give us your feedback</a:t>
            </a: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5F7A76"/>
                </a:solidFill>
              </a:rPr>
              <a:pPr/>
              <a:t>2</a:t>
            </a:fld>
            <a:endParaRPr lang="en-US">
              <a:solidFill>
                <a:srgbClr val="5F7A76"/>
              </a:solidFill>
            </a:endParaRPr>
          </a:p>
        </p:txBody>
      </p:sp>
      <p:pic>
        <p:nvPicPr>
          <p:cNvPr id="6"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9197" y="3124200"/>
            <a:ext cx="3048003" cy="3048000"/>
          </a:xfrm>
          <a:prstGeom prst="rect">
            <a:avLst/>
          </a:prstGeom>
        </p:spPr>
      </p:pic>
    </p:spTree>
    <p:extLst>
      <p:ext uri="{BB962C8B-B14F-4D97-AF65-F5344CB8AC3E}">
        <p14:creationId xmlns:p14="http://schemas.microsoft.com/office/powerpoint/2010/main" val="329471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Managing</a:t>
            </a:r>
            <a:r>
              <a:rPr lang="fr-FR" dirty="0"/>
              <a:t> DC </a:t>
            </a:r>
            <a:r>
              <a:rPr lang="fr-FR" dirty="0" err="1"/>
              <a:t>using</a:t>
            </a:r>
            <a:r>
              <a:rPr lang="fr-FR" dirty="0"/>
              <a:t> base </a:t>
            </a:r>
            <a:r>
              <a:rPr lang="fr-FR" dirty="0" err="1"/>
              <a:t>platform</a:t>
            </a:r>
            <a:r>
              <a:rPr lang="fr-FR" dirty="0"/>
              <a:t> </a:t>
            </a:r>
            <a:r>
              <a:rPr lang="fr-FR" dirty="0" err="1"/>
              <a:t>features</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err="1"/>
              <a:t>eAPI</a:t>
            </a:r>
            <a:endParaRPr lang="en-US" dirty="0"/>
          </a:p>
          <a:p>
            <a:pPr marL="171450" indent="-171450">
              <a:buClr>
                <a:schemeClr val="accent1"/>
              </a:buClr>
              <a:buFont typeface="Arial" panose="020B0604020202020204" pitchFamily="34" charset="0"/>
              <a:buChar char="•"/>
            </a:pPr>
            <a:r>
              <a:rPr lang="en-US" dirty="0"/>
              <a:t>Leverage </a:t>
            </a:r>
            <a:r>
              <a:rPr lang="en-US" dirty="0" err="1"/>
              <a:t>iMC</a:t>
            </a:r>
            <a:r>
              <a:rPr lang="en-US" dirty="0"/>
              <a:t> to external tools</a:t>
            </a:r>
          </a:p>
          <a:p>
            <a:pPr marL="171450" indent="-171450">
              <a:buClr>
                <a:schemeClr val="accent1"/>
              </a:buClr>
              <a:buFont typeface="Arial" panose="020B0604020202020204" pitchFamily="34" charset="0"/>
              <a:buChar char="•"/>
            </a:pPr>
            <a:r>
              <a:rPr lang="en-US" dirty="0"/>
              <a:t>Enhance integrations (snapshot example: enhanced SCOM integration)</a:t>
            </a:r>
          </a:p>
          <a:p>
            <a:pPr marL="171450" indent="-171450">
              <a:buClr>
                <a:schemeClr val="accent1"/>
              </a:buClr>
              <a:buFont typeface="Arial" panose="020B0604020202020204" pitchFamily="34" charset="0"/>
              <a:buChar char="•"/>
            </a:pPr>
            <a:r>
              <a:rPr lang="en-US" dirty="0"/>
              <a:t>Write your own UI </a:t>
            </a:r>
          </a:p>
          <a:p>
            <a:pPr marL="171450" indent="-171450">
              <a:buClr>
                <a:schemeClr val="accent1"/>
              </a:buClr>
              <a:buFont typeface="Arial" panose="020B0604020202020204" pitchFamily="34" charset="0"/>
              <a:buChar char="•"/>
            </a:pPr>
            <a:r>
              <a:rPr lang="en-US" dirty="0"/>
              <a:t>Infinite possibilities … </a:t>
            </a:r>
            <a:r>
              <a:rPr lang="fr-FR" dirty="0">
                <a:sym typeface="Wingdings" panose="05000000000000000000" pitchFamily="2" charset="2"/>
              </a:rPr>
              <a:t></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187108" y="3451646"/>
            <a:ext cx="4756764" cy="2672528"/>
          </a:xfrm>
          <a:prstGeom prst="rect">
            <a:avLst/>
          </a:prstGeom>
        </p:spPr>
      </p:pic>
      <p:pic>
        <p:nvPicPr>
          <p:cNvPr id="5" name="Picture 4"/>
          <p:cNvPicPr/>
          <p:nvPr/>
        </p:nvPicPr>
        <p:blipFill>
          <a:blip r:embed="rId3"/>
          <a:stretch>
            <a:fillRect/>
          </a:stretch>
        </p:blipFill>
        <p:spPr>
          <a:xfrm>
            <a:off x="6096000" y="2800235"/>
            <a:ext cx="5616624" cy="3295764"/>
          </a:xfrm>
          <a:prstGeom prst="rect">
            <a:avLst/>
          </a:prstGeom>
        </p:spPr>
      </p:pic>
      <p:cxnSp>
        <p:nvCxnSpPr>
          <p:cNvPr id="6" name="Straight Arrow Connector 5"/>
          <p:cNvCxnSpPr>
            <a:stCxn id="4" idx="3"/>
          </p:cNvCxnSpPr>
          <p:nvPr/>
        </p:nvCxnSpPr>
        <p:spPr>
          <a:xfrm flipV="1">
            <a:off x="4943872" y="4221088"/>
            <a:ext cx="1150540" cy="566822"/>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35560" y="6270175"/>
            <a:ext cx="3671711" cy="327177"/>
          </a:xfrm>
          <a:prstGeom prst="rect">
            <a:avLst/>
          </a:prstGeom>
          <a:noFill/>
        </p:spPr>
        <p:txBody>
          <a:bodyPr wrap="square" lIns="0" tIns="0" rIns="0" bIns="0" rtlCol="0">
            <a:noAutofit/>
          </a:bodyPr>
          <a:lstStyle/>
          <a:p>
            <a:pPr>
              <a:lnSpc>
                <a:spcPct val="90000"/>
              </a:lnSpc>
            </a:pPr>
            <a:r>
              <a:rPr lang="fr-FR" sz="1600" dirty="0" smtClean="0">
                <a:solidFill>
                  <a:srgbClr val="FF0000"/>
                </a:solidFill>
              </a:rPr>
              <a:t>Import in SCOM as Management Pack</a:t>
            </a:r>
            <a:endParaRPr lang="en-US" sz="1600" dirty="0">
              <a:solidFill>
                <a:srgbClr val="FF0000"/>
              </a:solidFill>
            </a:endParaRPr>
          </a:p>
        </p:txBody>
      </p:sp>
      <p:sp>
        <p:nvSpPr>
          <p:cNvPr id="12" name="TextBox 11"/>
          <p:cNvSpPr txBox="1"/>
          <p:nvPr/>
        </p:nvSpPr>
        <p:spPr>
          <a:xfrm rot="19006392">
            <a:off x="8498265" y="1023035"/>
            <a:ext cx="3528392" cy="632762"/>
          </a:xfrm>
          <a:prstGeom prst="rect">
            <a:avLst/>
          </a:prstGeom>
          <a:noFill/>
        </p:spPr>
        <p:txBody>
          <a:bodyPr wrap="square" lIns="0" tIns="0" rIns="0" bIns="0" rtlCol="0">
            <a:noAutofit/>
          </a:bodyPr>
          <a:lstStyle/>
          <a:p>
            <a:pPr algn="ctr">
              <a:lnSpc>
                <a:spcPct val="90000"/>
              </a:lnSpc>
            </a:pPr>
            <a:r>
              <a:rPr lang="fr-FR" dirty="0" err="1" smtClean="0">
                <a:solidFill>
                  <a:srgbClr val="FF0000"/>
                </a:solidFill>
              </a:rPr>
              <a:t>Wants</a:t>
            </a:r>
            <a:r>
              <a:rPr lang="fr-FR" dirty="0" smtClean="0">
                <a:solidFill>
                  <a:srgbClr val="FF0000"/>
                </a:solidFill>
              </a:rPr>
              <a:t> to </a:t>
            </a:r>
            <a:r>
              <a:rPr lang="fr-FR" dirty="0" err="1" smtClean="0">
                <a:solidFill>
                  <a:srgbClr val="FF0000"/>
                </a:solidFill>
              </a:rPr>
              <a:t>learn</a:t>
            </a:r>
            <a:r>
              <a:rPr lang="fr-FR" dirty="0" smtClean="0">
                <a:solidFill>
                  <a:srgbClr val="FF0000"/>
                </a:solidFill>
              </a:rPr>
              <a:t> more ?</a:t>
            </a:r>
          </a:p>
          <a:p>
            <a:pPr algn="ctr">
              <a:lnSpc>
                <a:spcPct val="90000"/>
              </a:lnSpc>
            </a:pPr>
            <a:r>
              <a:rPr lang="fr-FR" dirty="0" smtClean="0">
                <a:solidFill>
                  <a:srgbClr val="FF0000"/>
                </a:solidFill>
              </a:rPr>
              <a:t>Watch </a:t>
            </a:r>
            <a:r>
              <a:rPr lang="fr-FR" dirty="0" smtClean="0">
                <a:solidFill>
                  <a:srgbClr val="FF0000"/>
                </a:solidFill>
                <a:hlinkClick r:id="rId4"/>
              </a:rPr>
              <a:t>ABC Networking </a:t>
            </a:r>
            <a:r>
              <a:rPr lang="fr-FR" dirty="0" err="1" smtClean="0">
                <a:solidFill>
                  <a:srgbClr val="FF0000"/>
                </a:solidFill>
                <a:hlinkClick r:id="rId4"/>
              </a:rPr>
              <a:t>video</a:t>
            </a:r>
            <a:r>
              <a:rPr lang="fr-FR" dirty="0" smtClean="0">
                <a:solidFill>
                  <a:srgbClr val="FF0000"/>
                </a:solidFill>
              </a:rPr>
              <a:t> and </a:t>
            </a:r>
            <a:r>
              <a:rPr lang="fr-FR" dirty="0" err="1" smtClean="0">
                <a:solidFill>
                  <a:srgbClr val="FF0000"/>
                </a:solidFill>
              </a:rPr>
              <a:t>visit</a:t>
            </a:r>
            <a:r>
              <a:rPr lang="fr-FR" dirty="0" smtClean="0">
                <a:solidFill>
                  <a:srgbClr val="FF0000"/>
                </a:solidFill>
              </a:rPr>
              <a:t> </a:t>
            </a:r>
            <a:r>
              <a:rPr lang="fr-FR" dirty="0" smtClean="0">
                <a:solidFill>
                  <a:srgbClr val="FF0000"/>
                </a:solidFill>
                <a:hlinkClick r:id="rId5"/>
              </a:rPr>
              <a:t>Airheads </a:t>
            </a:r>
            <a:r>
              <a:rPr lang="fr-FR" dirty="0" err="1" smtClean="0">
                <a:solidFill>
                  <a:srgbClr val="FF0000"/>
                </a:solidFill>
                <a:hlinkClick r:id="rId5"/>
              </a:rPr>
              <a:t>Technical</a:t>
            </a:r>
            <a:r>
              <a:rPr lang="fr-FR" dirty="0" smtClean="0">
                <a:solidFill>
                  <a:srgbClr val="FF0000"/>
                </a:solidFill>
                <a:hlinkClick r:id="rId5"/>
              </a:rPr>
              <a:t> Blogs</a:t>
            </a:r>
            <a:endParaRPr lang="en-US" dirty="0">
              <a:solidFill>
                <a:srgbClr val="FF0000"/>
              </a:solidFill>
            </a:endParaRPr>
          </a:p>
        </p:txBody>
      </p:sp>
    </p:spTree>
    <p:extLst>
      <p:ext uri="{BB962C8B-B14F-4D97-AF65-F5344CB8AC3E}">
        <p14:creationId xmlns:p14="http://schemas.microsoft.com/office/powerpoint/2010/main" val="403630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Agenda</a:t>
            </a:r>
            <a:endParaRPr lang="en-US" dirty="0"/>
          </a:p>
        </p:txBody>
      </p:sp>
      <p:sp>
        <p:nvSpPr>
          <p:cNvPr id="3" name="Content Placeholder 2"/>
          <p:cNvSpPr>
            <a:spLocks noGrp="1"/>
          </p:cNvSpPr>
          <p:nvPr>
            <p:ph type="body" sz="quarter" idx="14"/>
          </p:nvPr>
        </p:nvSpPr>
        <p:spPr>
          <a:xfrm>
            <a:off x="728052" y="1307232"/>
            <a:ext cx="9031897" cy="4786064"/>
          </a:xfrm>
        </p:spPr>
        <p:txBody>
          <a:bodyPr/>
          <a:lstStyle/>
          <a:p>
            <a:pPr marL="457200" lvl="0" indent="-457200" fontAlgn="base">
              <a:lnSpc>
                <a:spcPct val="95000"/>
              </a:lnSpc>
              <a:spcBef>
                <a:spcPts val="900"/>
              </a:spcBef>
              <a:spcAft>
                <a:spcPct val="0"/>
              </a:spcAft>
              <a:buClr>
                <a:srgbClr val="F8981E"/>
              </a:buClr>
              <a:buFont typeface="+mj-lt"/>
              <a:buAutoNum type="arabicPeriod"/>
            </a:pPr>
            <a:r>
              <a:rPr lang="fr-FR" b="1" kern="0" dirty="0" err="1">
                <a:solidFill>
                  <a:srgbClr val="595959"/>
                </a:solidFill>
                <a:latin typeface="Arial" pitchFamily="34" charset="0"/>
                <a:cs typeface="Arial" pitchFamily="34" charset="0"/>
              </a:rPr>
              <a:t>Managing</a:t>
            </a:r>
            <a:r>
              <a:rPr lang="fr-FR" b="1" kern="0" dirty="0">
                <a:solidFill>
                  <a:srgbClr val="595959"/>
                </a:solidFill>
                <a:latin typeface="Arial" pitchFamily="34" charset="0"/>
                <a:cs typeface="Arial" pitchFamily="34" charset="0"/>
              </a:rPr>
              <a:t> DC </a:t>
            </a:r>
            <a:r>
              <a:rPr lang="fr-FR" b="1" kern="0" dirty="0" err="1">
                <a:solidFill>
                  <a:srgbClr val="595959"/>
                </a:solidFill>
                <a:latin typeface="Arial" pitchFamily="34" charset="0"/>
                <a:cs typeface="Arial" pitchFamily="34" charset="0"/>
              </a:rPr>
              <a:t>using</a:t>
            </a:r>
            <a:r>
              <a:rPr lang="fr-FR" b="1" kern="0" dirty="0">
                <a:solidFill>
                  <a:srgbClr val="595959"/>
                </a:solidFill>
                <a:latin typeface="Arial" pitchFamily="34" charset="0"/>
                <a:cs typeface="Arial" pitchFamily="34" charset="0"/>
              </a:rPr>
              <a:t> base </a:t>
            </a:r>
            <a:r>
              <a:rPr lang="fr-FR" b="1" kern="0" dirty="0" err="1">
                <a:solidFill>
                  <a:srgbClr val="595959"/>
                </a:solidFill>
                <a:latin typeface="Arial" pitchFamily="34" charset="0"/>
                <a:cs typeface="Arial" pitchFamily="34" charset="0"/>
              </a:rPr>
              <a:t>platform</a:t>
            </a:r>
            <a:r>
              <a:rPr lang="fr-FR" b="1" kern="0" dirty="0">
                <a:solidFill>
                  <a:srgbClr val="595959"/>
                </a:solidFill>
                <a:latin typeface="Arial" pitchFamily="34" charset="0"/>
                <a:cs typeface="Arial" pitchFamily="34" charset="0"/>
              </a:rPr>
              <a:t> </a:t>
            </a:r>
            <a:r>
              <a:rPr lang="fr-FR" b="1" kern="0" dirty="0" err="1">
                <a:solidFill>
                  <a:srgbClr val="595959"/>
                </a:solidFill>
                <a:latin typeface="Arial" pitchFamily="34" charset="0"/>
                <a:cs typeface="Arial" pitchFamily="34" charset="0"/>
              </a:rPr>
              <a:t>features</a:t>
            </a:r>
            <a:endParaRPr lang="en-US" b="1"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Monitoring: </a:t>
            </a:r>
            <a:r>
              <a:rPr lang="fr-FR" sz="1400" kern="0" dirty="0" err="1">
                <a:solidFill>
                  <a:srgbClr val="595959"/>
                </a:solidFill>
                <a:latin typeface="Arial" pitchFamily="34" charset="0"/>
                <a:cs typeface="Arial" pitchFamily="34" charset="0"/>
              </a:rPr>
              <a:t>alarms</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status</a:t>
            </a:r>
            <a:r>
              <a:rPr lang="fr-FR" sz="1400" kern="0" dirty="0">
                <a:solidFill>
                  <a:srgbClr val="595959"/>
                </a:solidFill>
                <a:latin typeface="Arial" pitchFamily="34" charset="0"/>
                <a:cs typeface="Arial" pitchFamily="34" charset="0"/>
              </a:rPr>
              <a:t>, performance …</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Topologies</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Day 2 Day </a:t>
            </a:r>
            <a:r>
              <a:rPr lang="fr-FR" sz="1400" kern="0" dirty="0" err="1">
                <a:solidFill>
                  <a:srgbClr val="595959"/>
                </a:solidFill>
                <a:latin typeface="Arial" pitchFamily="34" charset="0"/>
                <a:cs typeface="Arial" pitchFamily="34" charset="0"/>
              </a:rPr>
              <a:t>operations</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Manage configurations &amp; </a:t>
            </a:r>
            <a:r>
              <a:rPr lang="fr-FR" sz="1400" kern="0" dirty="0" err="1">
                <a:solidFill>
                  <a:srgbClr val="595959"/>
                </a:solidFill>
                <a:latin typeface="Arial" pitchFamily="34" charset="0"/>
                <a:cs typeface="Arial" pitchFamily="34" charset="0"/>
              </a:rPr>
              <a:t>firmwares</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Virtual </a:t>
            </a:r>
            <a:r>
              <a:rPr lang="fr-FR" sz="1400" kern="0" dirty="0" err="1">
                <a:solidFill>
                  <a:srgbClr val="595959"/>
                </a:solidFill>
                <a:latin typeface="Arial" pitchFamily="34" charset="0"/>
                <a:cs typeface="Arial" pitchFamily="34" charset="0"/>
              </a:rPr>
              <a:t>Environment</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VXLAN</a:t>
            </a:r>
          </a:p>
          <a:p>
            <a:pPr marL="990600" lvl="1" indent="-542925" fontAlgn="base">
              <a:lnSpc>
                <a:spcPct val="95000"/>
              </a:lnSpc>
              <a:spcBef>
                <a:spcPts val="225"/>
              </a:spcBef>
              <a:spcAft>
                <a:spcPct val="0"/>
              </a:spcAft>
              <a:buClr>
                <a:srgbClr val="FF9933"/>
              </a:buClr>
              <a:buFont typeface="+mj-lt"/>
              <a:buAutoNum type="romanLcPeriod"/>
            </a:pPr>
            <a:r>
              <a:rPr lang="fr-FR" sz="1400" kern="0" dirty="0" err="1">
                <a:solidFill>
                  <a:srgbClr val="595959"/>
                </a:solidFill>
                <a:latin typeface="Arial" pitchFamily="34" charset="0"/>
                <a:cs typeface="Arial" pitchFamily="34" charset="0"/>
              </a:rPr>
              <a:t>OneView</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integration</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SCOM </a:t>
            </a:r>
            <a:r>
              <a:rPr lang="fr-FR" sz="1400" kern="0" dirty="0" err="1">
                <a:solidFill>
                  <a:srgbClr val="595959"/>
                </a:solidFill>
                <a:latin typeface="Arial" pitchFamily="34" charset="0"/>
                <a:cs typeface="Arial" pitchFamily="34" charset="0"/>
              </a:rPr>
              <a:t>integration</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err="1">
                <a:solidFill>
                  <a:srgbClr val="595959"/>
                </a:solidFill>
                <a:latin typeface="Arial" pitchFamily="34" charset="0"/>
                <a:cs typeface="Arial" pitchFamily="34" charset="0"/>
              </a:rPr>
              <a:t>eAPI</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example</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with</a:t>
            </a:r>
            <a:r>
              <a:rPr lang="fr-FR" sz="1400" kern="0" dirty="0">
                <a:solidFill>
                  <a:srgbClr val="595959"/>
                </a:solidFill>
                <a:latin typeface="Arial" pitchFamily="34" charset="0"/>
                <a:cs typeface="Arial" pitchFamily="34" charset="0"/>
              </a:rPr>
              <a:t> SCOM </a:t>
            </a:r>
            <a:r>
              <a:rPr lang="fr-FR" sz="1400" kern="0" dirty="0" err="1">
                <a:solidFill>
                  <a:srgbClr val="595959"/>
                </a:solidFill>
                <a:latin typeface="Arial" pitchFamily="34" charset="0"/>
                <a:cs typeface="Arial" pitchFamily="34" charset="0"/>
              </a:rPr>
              <a:t>enhance</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integration</a:t>
            </a:r>
            <a:r>
              <a:rPr lang="fr-FR" sz="1400" kern="0" dirty="0">
                <a:solidFill>
                  <a:srgbClr val="595959"/>
                </a:solidFill>
                <a:latin typeface="Arial" pitchFamily="34" charset="0"/>
                <a:cs typeface="Arial" pitchFamily="34" charset="0"/>
              </a:rPr>
              <a:t>)</a:t>
            </a:r>
          </a:p>
          <a:p>
            <a:pPr marL="514350" lvl="0" indent="-514350" fontAlgn="base">
              <a:lnSpc>
                <a:spcPct val="95000"/>
              </a:lnSpc>
              <a:spcBef>
                <a:spcPts val="900"/>
              </a:spcBef>
              <a:spcAft>
                <a:spcPct val="0"/>
              </a:spcAft>
              <a:buClr>
                <a:srgbClr val="F8981E"/>
              </a:buClr>
              <a:buFont typeface="+mj-lt"/>
              <a:buAutoNum type="arabicPeriod"/>
            </a:pPr>
            <a:r>
              <a:rPr lang="fr-FR" sz="2000" b="1" kern="0" dirty="0" err="1">
                <a:latin typeface="Arial" pitchFamily="34" charset="0"/>
                <a:cs typeface="Arial" pitchFamily="34" charset="0"/>
              </a:rPr>
              <a:t>Additional</a:t>
            </a:r>
            <a:r>
              <a:rPr lang="fr-FR" sz="2000" b="1" kern="0" dirty="0">
                <a:latin typeface="Arial" pitchFamily="34" charset="0"/>
                <a:cs typeface="Arial" pitchFamily="34" charset="0"/>
              </a:rPr>
              <a:t> modules for DC</a:t>
            </a:r>
          </a:p>
          <a:p>
            <a:pPr marL="990600" lvl="1" indent="-542925" fontAlgn="base">
              <a:lnSpc>
                <a:spcPct val="95000"/>
              </a:lnSpc>
              <a:spcBef>
                <a:spcPts val="225"/>
              </a:spcBef>
              <a:spcAft>
                <a:spcPct val="0"/>
              </a:spcAft>
              <a:buClr>
                <a:srgbClr val="FF9933"/>
              </a:buClr>
              <a:buFont typeface="+mj-lt"/>
              <a:buAutoNum type="romanLcPeriod"/>
            </a:pPr>
            <a:r>
              <a:rPr lang="fr-FR" sz="1400" kern="0" dirty="0">
                <a:latin typeface="Arial" pitchFamily="34" charset="0"/>
                <a:cs typeface="Arial" pitchFamily="34" charset="0"/>
              </a:rPr>
              <a:t>NTA</a:t>
            </a:r>
          </a:p>
          <a:p>
            <a:pPr marL="990600" lvl="1" indent="-542925" fontAlgn="base">
              <a:lnSpc>
                <a:spcPct val="95000"/>
              </a:lnSpc>
              <a:spcBef>
                <a:spcPts val="225"/>
              </a:spcBef>
              <a:spcAft>
                <a:spcPct val="0"/>
              </a:spcAft>
              <a:buClr>
                <a:srgbClr val="FF9933"/>
              </a:buClr>
              <a:buFont typeface="+mj-lt"/>
              <a:buAutoNum type="romanLcPeriod"/>
            </a:pPr>
            <a:r>
              <a:rPr lang="fr-FR" sz="1400" kern="0" dirty="0">
                <a:latin typeface="Arial" pitchFamily="34" charset="0"/>
                <a:cs typeface="Arial" pitchFamily="34" charset="0"/>
              </a:rPr>
              <a:t>SHM</a:t>
            </a:r>
          </a:p>
          <a:p>
            <a:pPr marL="990600" lvl="1" indent="-542925" fontAlgn="base">
              <a:lnSpc>
                <a:spcPct val="95000"/>
              </a:lnSpc>
              <a:spcBef>
                <a:spcPts val="225"/>
              </a:spcBef>
              <a:spcAft>
                <a:spcPct val="0"/>
              </a:spcAft>
              <a:buClr>
                <a:srgbClr val="FF9933"/>
              </a:buClr>
              <a:buFont typeface="+mj-lt"/>
              <a:buAutoNum type="romanLcPeriod"/>
            </a:pPr>
            <a:r>
              <a:rPr lang="fr-FR" sz="1400" kern="0" dirty="0">
                <a:latin typeface="Arial" pitchFamily="34" charset="0"/>
                <a:cs typeface="Arial" pitchFamily="34" charset="0"/>
              </a:rPr>
              <a:t>APM / BSP</a:t>
            </a:r>
          </a:p>
          <a:p>
            <a:pPr marL="990600" lvl="1" indent="-542925" fontAlgn="base">
              <a:lnSpc>
                <a:spcPct val="95000"/>
              </a:lnSpc>
              <a:spcBef>
                <a:spcPts val="225"/>
              </a:spcBef>
              <a:spcAft>
                <a:spcPct val="0"/>
              </a:spcAft>
              <a:buClr>
                <a:srgbClr val="FF9933"/>
              </a:buClr>
              <a:buFont typeface="+mj-lt"/>
              <a:buAutoNum type="romanLcPeriod"/>
            </a:pPr>
            <a:r>
              <a:rPr lang="fr-FR" sz="1400" kern="0" dirty="0">
                <a:latin typeface="Arial" pitchFamily="34" charset="0"/>
                <a:cs typeface="Arial" pitchFamily="34" charset="0"/>
              </a:rPr>
              <a:t>VAN Connection Manager</a:t>
            </a:r>
          </a:p>
          <a:p>
            <a:pPr marL="990600" lvl="1" indent="-542925" fontAlgn="base">
              <a:lnSpc>
                <a:spcPct val="95000"/>
              </a:lnSpc>
              <a:spcBef>
                <a:spcPts val="225"/>
              </a:spcBef>
              <a:spcAft>
                <a:spcPct val="0"/>
              </a:spcAft>
              <a:buClr>
                <a:srgbClr val="FF9933"/>
              </a:buClr>
              <a:buFont typeface="+mj-lt"/>
              <a:buAutoNum type="romanLcPeriod"/>
            </a:pPr>
            <a:r>
              <a:rPr lang="fr-FR" sz="1400" kern="0" dirty="0">
                <a:latin typeface="Arial" pitchFamily="34" charset="0"/>
                <a:cs typeface="Arial" pitchFamily="34" charset="0"/>
              </a:rPr>
              <a:t>VAN RAM</a:t>
            </a:r>
          </a:p>
          <a:p>
            <a:pPr marL="990600" lvl="1" indent="-542925" fontAlgn="base">
              <a:lnSpc>
                <a:spcPct val="95000"/>
              </a:lnSpc>
              <a:spcBef>
                <a:spcPts val="225"/>
              </a:spcBef>
              <a:spcAft>
                <a:spcPct val="0"/>
              </a:spcAft>
              <a:buClr>
                <a:srgbClr val="FF9933"/>
              </a:buClr>
              <a:buFont typeface="+mj-lt"/>
              <a:buAutoNum type="romanLcPeriod"/>
            </a:pPr>
            <a:r>
              <a:rPr lang="fr-FR" sz="1400" kern="0" dirty="0">
                <a:latin typeface="Arial" pitchFamily="34" charset="0"/>
                <a:cs typeface="Arial" pitchFamily="34" charset="0"/>
              </a:rPr>
              <a:t>VAN SDNM</a:t>
            </a:r>
          </a:p>
          <a:p>
            <a:pPr marL="990600" lvl="1" indent="-542925" fontAlgn="base">
              <a:lnSpc>
                <a:spcPct val="95000"/>
              </a:lnSpc>
              <a:spcBef>
                <a:spcPts val="225"/>
              </a:spcBef>
              <a:spcAft>
                <a:spcPct val="0"/>
              </a:spcAft>
              <a:buClr>
                <a:srgbClr val="FF9933"/>
              </a:buClr>
              <a:buFont typeface="+mj-lt"/>
              <a:buAutoNum type="romanLcPeriod"/>
            </a:pPr>
            <a:r>
              <a:rPr lang="fr-FR" sz="1400" kern="0" dirty="0">
                <a:latin typeface="Arial" pitchFamily="34" charset="0"/>
                <a:cs typeface="Arial" pitchFamily="34" charset="0"/>
              </a:rPr>
              <a:t>VAN </a:t>
            </a:r>
            <a:r>
              <a:rPr lang="fr-FR" sz="1400" kern="0" dirty="0" err="1">
                <a:latin typeface="Arial" pitchFamily="34" charset="0"/>
                <a:cs typeface="Arial" pitchFamily="34" charset="0"/>
              </a:rPr>
              <a:t>Fabric</a:t>
            </a:r>
            <a:r>
              <a:rPr lang="fr-FR" sz="1400" kern="0" dirty="0">
                <a:latin typeface="Arial" pitchFamily="34" charset="0"/>
                <a:cs typeface="Arial" pitchFamily="34" charset="0"/>
              </a:rPr>
              <a:t> Manager</a:t>
            </a:r>
          </a:p>
          <a:p>
            <a:pPr marL="457200" lvl="0" indent="-457200" fontAlgn="base">
              <a:lnSpc>
                <a:spcPct val="95000"/>
              </a:lnSpc>
              <a:spcBef>
                <a:spcPts val="900"/>
              </a:spcBef>
              <a:spcAft>
                <a:spcPct val="0"/>
              </a:spcAft>
              <a:buClr>
                <a:srgbClr val="F8981E"/>
              </a:buClr>
              <a:buFont typeface="+mj-lt"/>
              <a:buAutoNum type="arabicPeriod"/>
            </a:pPr>
            <a:r>
              <a:rPr lang="fr-FR" sz="2000" b="1" kern="0" dirty="0">
                <a:solidFill>
                  <a:srgbClr val="595959"/>
                </a:solidFill>
                <a:latin typeface="Arial" pitchFamily="34" charset="0"/>
                <a:cs typeface="Arial" pitchFamily="34" charset="0"/>
              </a:rPr>
              <a:t>Live </a:t>
            </a:r>
            <a:r>
              <a:rPr lang="fr-FR" sz="2000" b="1" kern="0" dirty="0" err="1">
                <a:solidFill>
                  <a:srgbClr val="595959"/>
                </a:solidFill>
                <a:latin typeface="Arial" pitchFamily="34" charset="0"/>
                <a:cs typeface="Arial" pitchFamily="34" charset="0"/>
              </a:rPr>
              <a:t>Demo</a:t>
            </a:r>
            <a:r>
              <a:rPr lang="fr-FR" sz="2000" b="1" kern="0" dirty="0">
                <a:solidFill>
                  <a:srgbClr val="595959"/>
                </a:solidFill>
                <a:latin typeface="Arial" pitchFamily="34" charset="0"/>
                <a:cs typeface="Arial" pitchFamily="34" charset="0"/>
              </a:rPr>
              <a:t> of main points</a:t>
            </a:r>
            <a:endParaRPr lang="en-US" sz="2000" dirty="0"/>
          </a:p>
        </p:txBody>
      </p:sp>
    </p:spTree>
    <p:extLst>
      <p:ext uri="{BB962C8B-B14F-4D97-AF65-F5344CB8AC3E}">
        <p14:creationId xmlns:p14="http://schemas.microsoft.com/office/powerpoint/2010/main" val="178535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a:t>
            </a:r>
            <a:r>
              <a:rPr lang="fr-FR" dirty="0" smtClean="0"/>
              <a:t>DC</a:t>
            </a:r>
            <a:endParaRPr lang="en-US" dirty="0"/>
          </a:p>
        </p:txBody>
      </p:sp>
    </p:spTree>
    <p:extLst>
      <p:ext uri="{BB962C8B-B14F-4D97-AF65-F5344CB8AC3E}">
        <p14:creationId xmlns:p14="http://schemas.microsoft.com/office/powerpoint/2010/main" val="57894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NTA</a:t>
            </a:r>
            <a:endParaRPr lang="en-US" dirty="0"/>
          </a:p>
          <a:p>
            <a:pPr marL="171450" indent="-171450">
              <a:buClr>
                <a:schemeClr val="accent1"/>
              </a:buClr>
              <a:buFont typeface="Arial" panose="020B0604020202020204" pitchFamily="34" charset="0"/>
              <a:buChar char="•"/>
            </a:pPr>
            <a:r>
              <a:rPr lang="en-US" dirty="0"/>
              <a:t>View detailed traffic on any </a:t>
            </a:r>
            <a:r>
              <a:rPr lang="en-US" dirty="0" err="1"/>
              <a:t>Sflow</a:t>
            </a:r>
            <a:r>
              <a:rPr lang="en-US" dirty="0"/>
              <a:t> / </a:t>
            </a:r>
            <a:r>
              <a:rPr lang="en-US" dirty="0" err="1"/>
              <a:t>Netstream</a:t>
            </a:r>
            <a:r>
              <a:rPr lang="en-US" dirty="0"/>
              <a:t> / </a:t>
            </a:r>
            <a:r>
              <a:rPr lang="en-US" dirty="0" err="1"/>
              <a:t>NetFlow</a:t>
            </a:r>
            <a:r>
              <a:rPr lang="en-US" dirty="0"/>
              <a:t> device</a:t>
            </a:r>
          </a:p>
          <a:p>
            <a:pPr marL="171450" indent="-171450">
              <a:buClr>
                <a:schemeClr val="accent1"/>
              </a:buClr>
              <a:buFont typeface="Arial" panose="020B0604020202020204" pitchFamily="34" charset="0"/>
              <a:buChar char="•"/>
            </a:pPr>
            <a:r>
              <a:rPr lang="en-US" dirty="0"/>
              <a:t>Predefined / custom Applications details</a:t>
            </a:r>
          </a:p>
          <a:p>
            <a:pPr marL="171450" indent="-171450">
              <a:buClr>
                <a:schemeClr val="accent1"/>
              </a:buClr>
              <a:buFont typeface="Arial" panose="020B0604020202020204" pitchFamily="34" charset="0"/>
              <a:buChar char="•"/>
            </a:pPr>
            <a:r>
              <a:rPr lang="en-US" dirty="0"/>
              <a:t>Top Talkers</a:t>
            </a:r>
          </a:p>
          <a:p>
            <a:pPr marL="0" indent="0">
              <a:buNone/>
            </a:pPr>
            <a:endParaRPr lang="en-US" dirty="0"/>
          </a:p>
        </p:txBody>
      </p:sp>
      <p:pic>
        <p:nvPicPr>
          <p:cNvPr id="4" name="Picture 3"/>
          <p:cNvPicPr>
            <a:picLocks noChangeAspect="1"/>
          </p:cNvPicPr>
          <p:nvPr/>
        </p:nvPicPr>
        <p:blipFill>
          <a:blip r:embed="rId2"/>
          <a:stretch>
            <a:fillRect/>
          </a:stretch>
        </p:blipFill>
        <p:spPr>
          <a:xfrm>
            <a:off x="609441" y="3212976"/>
            <a:ext cx="5774591" cy="3007237"/>
          </a:xfrm>
          <a:prstGeom prst="rect">
            <a:avLst/>
          </a:prstGeom>
        </p:spPr>
      </p:pic>
      <p:pic>
        <p:nvPicPr>
          <p:cNvPr id="5" name="Picture 4"/>
          <p:cNvPicPr>
            <a:picLocks noChangeAspect="1"/>
          </p:cNvPicPr>
          <p:nvPr/>
        </p:nvPicPr>
        <p:blipFill>
          <a:blip r:embed="rId3"/>
          <a:stretch>
            <a:fillRect/>
          </a:stretch>
        </p:blipFill>
        <p:spPr>
          <a:xfrm>
            <a:off x="7320136" y="1916832"/>
            <a:ext cx="4727737" cy="2592288"/>
          </a:xfrm>
          <a:prstGeom prst="rect">
            <a:avLst/>
          </a:prstGeom>
        </p:spPr>
      </p:pic>
    </p:spTree>
    <p:extLst>
      <p:ext uri="{BB962C8B-B14F-4D97-AF65-F5344CB8AC3E}">
        <p14:creationId xmlns:p14="http://schemas.microsoft.com/office/powerpoint/2010/main" val="209179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SHM</a:t>
            </a:r>
            <a:endParaRPr lang="en-US" dirty="0"/>
          </a:p>
          <a:p>
            <a:pPr marL="171450" indent="-171450">
              <a:buClr>
                <a:schemeClr val="accent1"/>
              </a:buClr>
              <a:buFont typeface="Arial" panose="020B0604020202020204" pitchFamily="34" charset="0"/>
              <a:buChar char="•"/>
            </a:pPr>
            <a:r>
              <a:rPr lang="en-US" dirty="0"/>
              <a:t>Define your own SLA (based on your DC application, servers, network devices …)</a:t>
            </a:r>
          </a:p>
          <a:p>
            <a:pPr marL="171450" indent="-171450">
              <a:buClr>
                <a:schemeClr val="accent1"/>
              </a:buClr>
              <a:buFont typeface="Arial" panose="020B0604020202020204" pitchFamily="34" charset="0"/>
              <a:buChar char="•"/>
            </a:pPr>
            <a:r>
              <a:rPr lang="en-US" dirty="0"/>
              <a:t>Make point to point test using NQA / IPSLA (RTT, Jitter, MOS …)</a:t>
            </a:r>
          </a:p>
          <a:p>
            <a:pPr marL="171450" indent="-171450">
              <a:buClr>
                <a:schemeClr val="accent1"/>
              </a:buClr>
              <a:buFont typeface="Arial" panose="020B0604020202020204" pitchFamily="34" charset="0"/>
              <a:buChar char="•"/>
            </a:pPr>
            <a:r>
              <a:rPr lang="en-US" dirty="0"/>
              <a:t>Test your server connectivity using NQA / IPSLA</a:t>
            </a:r>
          </a:p>
          <a:p>
            <a:pPr marL="171450" indent="-171450">
              <a:buClr>
                <a:schemeClr val="accent1"/>
              </a:buClr>
              <a:buFont typeface="Arial" panose="020B0604020202020204" pitchFamily="34" charset="0"/>
              <a:buChar char="•"/>
            </a:pPr>
            <a:r>
              <a:rPr lang="en-US" dirty="0"/>
              <a:t>Define / combine your own KPIs</a:t>
            </a:r>
          </a:p>
          <a:p>
            <a:pPr marL="0" indent="0">
              <a:buNone/>
            </a:pPr>
            <a:endParaRPr lang="en-US" dirty="0"/>
          </a:p>
        </p:txBody>
      </p:sp>
      <p:pic>
        <p:nvPicPr>
          <p:cNvPr id="4" name="Picture 3"/>
          <p:cNvPicPr>
            <a:picLocks noChangeAspect="1"/>
          </p:cNvPicPr>
          <p:nvPr/>
        </p:nvPicPr>
        <p:blipFill>
          <a:blip r:embed="rId2"/>
          <a:stretch>
            <a:fillRect/>
          </a:stretch>
        </p:blipFill>
        <p:spPr>
          <a:xfrm>
            <a:off x="479376" y="3645024"/>
            <a:ext cx="4685219" cy="2406676"/>
          </a:xfrm>
          <a:prstGeom prst="rect">
            <a:avLst/>
          </a:prstGeom>
        </p:spPr>
      </p:pic>
      <p:pic>
        <p:nvPicPr>
          <p:cNvPr id="5" name="Picture 4"/>
          <p:cNvPicPr>
            <a:picLocks noChangeAspect="1"/>
          </p:cNvPicPr>
          <p:nvPr/>
        </p:nvPicPr>
        <p:blipFill>
          <a:blip r:embed="rId3"/>
          <a:stretch>
            <a:fillRect/>
          </a:stretch>
        </p:blipFill>
        <p:spPr>
          <a:xfrm>
            <a:off x="5294819" y="4010772"/>
            <a:ext cx="4958664" cy="2085227"/>
          </a:xfrm>
          <a:prstGeom prst="rect">
            <a:avLst/>
          </a:prstGeom>
        </p:spPr>
      </p:pic>
      <p:pic>
        <p:nvPicPr>
          <p:cNvPr id="6" name="Picture 5"/>
          <p:cNvPicPr>
            <a:picLocks noChangeAspect="1"/>
          </p:cNvPicPr>
          <p:nvPr/>
        </p:nvPicPr>
        <p:blipFill>
          <a:blip r:embed="rId4"/>
          <a:stretch>
            <a:fillRect/>
          </a:stretch>
        </p:blipFill>
        <p:spPr>
          <a:xfrm>
            <a:off x="9135427" y="1916832"/>
            <a:ext cx="2786298" cy="2952328"/>
          </a:xfrm>
          <a:prstGeom prst="rect">
            <a:avLst/>
          </a:prstGeom>
        </p:spPr>
      </p:pic>
    </p:spTree>
    <p:extLst>
      <p:ext uri="{BB962C8B-B14F-4D97-AF65-F5344CB8AC3E}">
        <p14:creationId xmlns:p14="http://schemas.microsoft.com/office/powerpoint/2010/main" val="249981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smtClean="0"/>
              <a:t>APM / BSP</a:t>
            </a:r>
            <a:endParaRPr lang="en-US" dirty="0" smtClean="0"/>
          </a:p>
          <a:p>
            <a:pPr marL="171450" indent="-171450">
              <a:buClr>
                <a:schemeClr val="accent1"/>
              </a:buClr>
              <a:buFont typeface="Arial" panose="020B0604020202020204" pitchFamily="34" charset="0"/>
              <a:buChar char="•"/>
            </a:pPr>
            <a:r>
              <a:rPr lang="en-US" dirty="0" smtClean="0"/>
              <a:t>APM </a:t>
            </a:r>
            <a:r>
              <a:rPr lang="en-US" dirty="0"/>
              <a:t>: add your DC application monitoring in </a:t>
            </a:r>
            <a:r>
              <a:rPr lang="en-US" dirty="0" err="1"/>
              <a:t>iMC</a:t>
            </a:r>
            <a:endParaRPr lang="en-US" dirty="0"/>
          </a:p>
          <a:p>
            <a:pPr marL="171450" indent="-171450">
              <a:buClr>
                <a:schemeClr val="accent1"/>
              </a:buClr>
              <a:buFont typeface="Arial" panose="020B0604020202020204" pitchFamily="34" charset="0"/>
              <a:buChar char="•"/>
            </a:pPr>
            <a:r>
              <a:rPr lang="en-US" dirty="0"/>
              <a:t>More and more application supported in each update:</a:t>
            </a:r>
          </a:p>
          <a:p>
            <a:pPr marL="400050" lvl="1" indent="-171450">
              <a:buClr>
                <a:schemeClr val="accent1"/>
              </a:buClr>
              <a:buFont typeface="Arial" panose="020B0604020202020204" pitchFamily="34" charset="0"/>
              <a:buChar char="•"/>
            </a:pPr>
            <a:r>
              <a:rPr lang="en-US" dirty="0"/>
              <a:t>OS monitoring (Windows, Linux, UNIX …)</a:t>
            </a:r>
          </a:p>
          <a:p>
            <a:pPr marL="400050" lvl="1" indent="-171450">
              <a:buClr>
                <a:schemeClr val="accent1"/>
              </a:buClr>
              <a:buFont typeface="Arial" panose="020B0604020202020204" pitchFamily="34" charset="0"/>
              <a:buChar char="•"/>
            </a:pPr>
            <a:r>
              <a:rPr lang="en-US" dirty="0"/>
              <a:t>Database (Oracle, SQL, MySQL …)</a:t>
            </a:r>
          </a:p>
          <a:p>
            <a:pPr marL="400050" lvl="1" indent="-171450">
              <a:buClr>
                <a:schemeClr val="accent1"/>
              </a:buClr>
              <a:buFont typeface="Arial" panose="020B0604020202020204" pitchFamily="34" charset="0"/>
              <a:buChar char="•"/>
            </a:pPr>
            <a:r>
              <a:rPr lang="en-US" dirty="0"/>
              <a:t>Application Servers (JBOSS, Lync, </a:t>
            </a:r>
            <a:r>
              <a:rPr lang="en-US" dirty="0" err="1"/>
              <a:t>.Net</a:t>
            </a:r>
            <a:r>
              <a:rPr lang="en-US" dirty="0"/>
              <a:t> …)</a:t>
            </a:r>
          </a:p>
          <a:p>
            <a:pPr marL="400050" lvl="1" indent="-171450">
              <a:buClr>
                <a:schemeClr val="accent1"/>
              </a:buClr>
              <a:buFont typeface="Arial" panose="020B0604020202020204" pitchFamily="34" charset="0"/>
              <a:buChar char="•"/>
            </a:pPr>
            <a:r>
              <a:rPr lang="en-US" dirty="0"/>
              <a:t>Mail servers (Exchange, SMTP …)</a:t>
            </a:r>
          </a:p>
          <a:p>
            <a:pPr marL="400050" lvl="1" indent="-171450">
              <a:buClr>
                <a:schemeClr val="accent1"/>
              </a:buClr>
              <a:buFont typeface="Arial" panose="020B0604020202020204" pitchFamily="34" charset="0"/>
              <a:buChar char="•"/>
            </a:pPr>
            <a:r>
              <a:rPr lang="en-US" dirty="0"/>
              <a:t>Storage (MSA, </a:t>
            </a:r>
            <a:r>
              <a:rPr lang="en-US" dirty="0" err="1"/>
              <a:t>OceanStor</a:t>
            </a:r>
            <a:r>
              <a:rPr lang="en-US" dirty="0"/>
              <a:t>, Storwize …)</a:t>
            </a:r>
          </a:p>
          <a:p>
            <a:pPr marL="0" indent="0">
              <a:buNone/>
            </a:pPr>
            <a:endParaRPr lang="en-US" dirty="0"/>
          </a:p>
        </p:txBody>
      </p:sp>
      <p:pic>
        <p:nvPicPr>
          <p:cNvPr id="4" name="Picture 3"/>
          <p:cNvPicPr>
            <a:picLocks noChangeAspect="1"/>
          </p:cNvPicPr>
          <p:nvPr/>
        </p:nvPicPr>
        <p:blipFill>
          <a:blip r:embed="rId2"/>
          <a:stretch>
            <a:fillRect/>
          </a:stretch>
        </p:blipFill>
        <p:spPr>
          <a:xfrm>
            <a:off x="510198" y="4204659"/>
            <a:ext cx="3790292" cy="2043739"/>
          </a:xfrm>
          <a:prstGeom prst="rect">
            <a:avLst/>
          </a:prstGeom>
        </p:spPr>
      </p:pic>
      <p:pic>
        <p:nvPicPr>
          <p:cNvPr id="5" name="Picture 4"/>
          <p:cNvPicPr>
            <a:picLocks noChangeAspect="1"/>
          </p:cNvPicPr>
          <p:nvPr/>
        </p:nvPicPr>
        <p:blipFill>
          <a:blip r:embed="rId3"/>
          <a:stretch>
            <a:fillRect/>
          </a:stretch>
        </p:blipFill>
        <p:spPr>
          <a:xfrm>
            <a:off x="5159896" y="2708921"/>
            <a:ext cx="3278363" cy="3291730"/>
          </a:xfrm>
          <a:prstGeom prst="rect">
            <a:avLst/>
          </a:prstGeom>
        </p:spPr>
      </p:pic>
      <p:pic>
        <p:nvPicPr>
          <p:cNvPr id="6" name="Picture 5"/>
          <p:cNvPicPr>
            <a:picLocks noChangeAspect="1"/>
          </p:cNvPicPr>
          <p:nvPr/>
        </p:nvPicPr>
        <p:blipFill>
          <a:blip r:embed="rId4"/>
          <a:stretch>
            <a:fillRect/>
          </a:stretch>
        </p:blipFill>
        <p:spPr>
          <a:xfrm>
            <a:off x="8735616" y="3803719"/>
            <a:ext cx="3259150" cy="2196931"/>
          </a:xfrm>
          <a:prstGeom prst="rect">
            <a:avLst/>
          </a:prstGeom>
        </p:spPr>
      </p:pic>
      <p:pic>
        <p:nvPicPr>
          <p:cNvPr id="7" name="Picture 6"/>
          <p:cNvPicPr>
            <a:picLocks noChangeAspect="1"/>
          </p:cNvPicPr>
          <p:nvPr/>
        </p:nvPicPr>
        <p:blipFill>
          <a:blip r:embed="rId5"/>
          <a:stretch>
            <a:fillRect/>
          </a:stretch>
        </p:blipFill>
        <p:spPr>
          <a:xfrm>
            <a:off x="8781932" y="495847"/>
            <a:ext cx="3146716" cy="2763047"/>
          </a:xfrm>
          <a:prstGeom prst="rect">
            <a:avLst/>
          </a:prstGeom>
        </p:spPr>
      </p:pic>
      <p:cxnSp>
        <p:nvCxnSpPr>
          <p:cNvPr id="8" name="Straight Arrow Connector 7"/>
          <p:cNvCxnSpPr>
            <a:endCxn id="5" idx="1"/>
          </p:cNvCxnSpPr>
          <p:nvPr/>
        </p:nvCxnSpPr>
        <p:spPr>
          <a:xfrm flipV="1">
            <a:off x="1055440" y="4354786"/>
            <a:ext cx="4104456" cy="16458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5" idx="3"/>
          </p:cNvCxnSpPr>
          <p:nvPr/>
        </p:nvCxnSpPr>
        <p:spPr>
          <a:xfrm flipH="1" flipV="1">
            <a:off x="8438259" y="4354786"/>
            <a:ext cx="1834206" cy="80240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82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smtClean="0"/>
              <a:t>APM / BSP (</a:t>
            </a:r>
            <a:r>
              <a:rPr lang="fr-FR" dirty="0" err="1" smtClean="0"/>
              <a:t>con’t</a:t>
            </a:r>
            <a:r>
              <a:rPr lang="fr-FR" dirty="0" smtClean="0"/>
              <a:t>)</a:t>
            </a:r>
            <a:endParaRPr lang="en-US" dirty="0"/>
          </a:p>
          <a:p>
            <a:pPr marL="171450" indent="-171450">
              <a:buClr>
                <a:schemeClr val="accent1"/>
              </a:buClr>
              <a:buFont typeface="Arial" panose="020B0604020202020204" pitchFamily="34" charset="0"/>
              <a:buChar char="•"/>
            </a:pPr>
            <a:r>
              <a:rPr lang="en-US" dirty="0"/>
              <a:t>BSP : combine application – server – Network monitoring to quickly identify bottlenecks</a:t>
            </a:r>
          </a:p>
          <a:p>
            <a:pPr marL="171450" indent="-171450">
              <a:buClr>
                <a:schemeClr val="accent1"/>
              </a:buClr>
              <a:buFont typeface="Arial" panose="020B0604020202020204" pitchFamily="34" charset="0"/>
              <a:buChar char="•"/>
            </a:pPr>
            <a:r>
              <a:rPr lang="en-US" dirty="0"/>
              <a:t>Fast view of service health in Service Dashboard</a:t>
            </a:r>
          </a:p>
          <a:p>
            <a:pPr marL="171450" indent="-171450">
              <a:buClr>
                <a:schemeClr val="accent1"/>
              </a:buClr>
              <a:buFont typeface="Arial" panose="020B0604020202020204" pitchFamily="34" charset="0"/>
              <a:buChar char="•"/>
            </a:pPr>
            <a:r>
              <a:rPr lang="en-US" dirty="0"/>
              <a:t>Drill down to service detailed monitoring</a:t>
            </a:r>
          </a:p>
          <a:p>
            <a:pPr marL="171450" indent="-171450">
              <a:buClr>
                <a:schemeClr val="accent1"/>
              </a:buClr>
              <a:buFont typeface="Arial" panose="020B0604020202020204" pitchFamily="34" charset="0"/>
              <a:buChar char="•"/>
            </a:pPr>
            <a:r>
              <a:rPr lang="en-US" dirty="0"/>
              <a:t>End-to-end topology (easy view of issue impacts)</a:t>
            </a:r>
          </a:p>
          <a:p>
            <a:pPr marL="171450" indent="-171450">
              <a:buClr>
                <a:schemeClr val="accent1"/>
              </a:buClr>
              <a:buFont typeface="Arial" panose="020B0604020202020204" pitchFamily="34" charset="0"/>
              <a:buChar char="•"/>
            </a:pPr>
            <a:r>
              <a:rPr lang="en-US" dirty="0"/>
              <a:t>DC Dashboard (physical servers, virtual servers, Cluster, VM ..)</a:t>
            </a:r>
          </a:p>
          <a:p>
            <a:pPr marL="0" indent="0">
              <a:buNone/>
            </a:pPr>
            <a:endParaRPr lang="en-US" dirty="0"/>
          </a:p>
        </p:txBody>
      </p:sp>
      <p:pic>
        <p:nvPicPr>
          <p:cNvPr id="4" name="Picture 3"/>
          <p:cNvPicPr>
            <a:picLocks noChangeAspect="1"/>
          </p:cNvPicPr>
          <p:nvPr/>
        </p:nvPicPr>
        <p:blipFill>
          <a:blip r:embed="rId2"/>
          <a:stretch>
            <a:fillRect/>
          </a:stretch>
        </p:blipFill>
        <p:spPr>
          <a:xfrm>
            <a:off x="263352" y="3940068"/>
            <a:ext cx="3709790" cy="1996378"/>
          </a:xfrm>
          <a:prstGeom prst="rect">
            <a:avLst/>
          </a:prstGeom>
        </p:spPr>
      </p:pic>
      <p:pic>
        <p:nvPicPr>
          <p:cNvPr id="5" name="Picture 4"/>
          <p:cNvPicPr>
            <a:picLocks noChangeAspect="1"/>
          </p:cNvPicPr>
          <p:nvPr/>
        </p:nvPicPr>
        <p:blipFill>
          <a:blip r:embed="rId3"/>
          <a:stretch>
            <a:fillRect/>
          </a:stretch>
        </p:blipFill>
        <p:spPr>
          <a:xfrm>
            <a:off x="4319390" y="4711959"/>
            <a:ext cx="3312368" cy="1780485"/>
          </a:xfrm>
          <a:prstGeom prst="rect">
            <a:avLst/>
          </a:prstGeom>
        </p:spPr>
      </p:pic>
      <p:cxnSp>
        <p:nvCxnSpPr>
          <p:cNvPr id="6" name="Straight Arrow Connector 5"/>
          <p:cNvCxnSpPr/>
          <p:nvPr/>
        </p:nvCxnSpPr>
        <p:spPr>
          <a:xfrm>
            <a:off x="1487488" y="4552406"/>
            <a:ext cx="3234774" cy="8800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4"/>
          <a:srcRect b="44826"/>
          <a:stretch/>
        </p:blipFill>
        <p:spPr>
          <a:xfrm>
            <a:off x="7248128" y="2285522"/>
            <a:ext cx="4708273" cy="1349246"/>
          </a:xfrm>
          <a:prstGeom prst="rect">
            <a:avLst/>
          </a:prstGeom>
        </p:spPr>
      </p:pic>
      <p:pic>
        <p:nvPicPr>
          <p:cNvPr id="8" name="Picture 7"/>
          <p:cNvPicPr>
            <a:picLocks noChangeAspect="1"/>
          </p:cNvPicPr>
          <p:nvPr/>
        </p:nvPicPr>
        <p:blipFill>
          <a:blip r:embed="rId5"/>
          <a:stretch>
            <a:fillRect/>
          </a:stretch>
        </p:blipFill>
        <p:spPr>
          <a:xfrm>
            <a:off x="7798475" y="4052427"/>
            <a:ext cx="4164146" cy="2195972"/>
          </a:xfrm>
          <a:prstGeom prst="rect">
            <a:avLst/>
          </a:prstGeom>
        </p:spPr>
      </p:pic>
      <p:cxnSp>
        <p:nvCxnSpPr>
          <p:cNvPr id="9" name="Straight Arrow Connector 8"/>
          <p:cNvCxnSpPr/>
          <p:nvPr/>
        </p:nvCxnSpPr>
        <p:spPr>
          <a:xfrm>
            <a:off x="7968208" y="3068960"/>
            <a:ext cx="1049727" cy="14043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bwMode="ltGray">
          <a:xfrm rot="20411981">
            <a:off x="10473252" y="174505"/>
            <a:ext cx="1209118" cy="971363"/>
          </a:xfrm>
          <a:prstGeom prst="star5">
            <a:avLst/>
          </a:prstGeom>
          <a:solidFill>
            <a:srgbClr val="FF8D6D"/>
          </a:solidFill>
          <a:ln w="19050">
            <a:solidFill>
              <a:srgbClr val="004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13" name="TextBox 12"/>
          <p:cNvSpPr txBox="1"/>
          <p:nvPr/>
        </p:nvSpPr>
        <p:spPr>
          <a:xfrm rot="20347889">
            <a:off x="10502745" y="607433"/>
            <a:ext cx="1413493" cy="340343"/>
          </a:xfrm>
          <a:prstGeom prst="rect">
            <a:avLst/>
          </a:prstGeom>
          <a:noFill/>
        </p:spPr>
        <p:txBody>
          <a:bodyPr wrap="square" lIns="0" tIns="0" rIns="0" bIns="0" rtlCol="0">
            <a:noAutofit/>
          </a:bodyPr>
          <a:lstStyle/>
          <a:p>
            <a:pPr>
              <a:lnSpc>
                <a:spcPct val="90000"/>
              </a:lnSpc>
            </a:pPr>
            <a:r>
              <a:rPr lang="fr-FR" b="1" i="1" dirty="0" smtClean="0">
                <a:solidFill>
                  <a:srgbClr val="00B388"/>
                </a:solidFill>
              </a:rPr>
              <a:t>NEW in 7.2</a:t>
            </a:r>
            <a:endParaRPr lang="en-US" b="1" i="1" dirty="0">
              <a:solidFill>
                <a:srgbClr val="00B388"/>
              </a:solidFill>
            </a:endParaRPr>
          </a:p>
        </p:txBody>
      </p:sp>
    </p:spTree>
    <p:extLst>
      <p:ext uri="{BB962C8B-B14F-4D97-AF65-F5344CB8AC3E}">
        <p14:creationId xmlns:p14="http://schemas.microsoft.com/office/powerpoint/2010/main" val="12533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childTnLst>
                          </p:cTn>
                        </p:par>
                        <p:par>
                          <p:cTn id="37" fill="hold">
                            <p:stCondLst>
                              <p:cond delay="2000"/>
                            </p:stCondLst>
                            <p:childTnLst>
                              <p:par>
                                <p:cTn id="38" presetID="26" presetClass="emph" presetSubtype="0" repeatCount="10000" fill="hold" grpId="1" nodeType="afterEffect">
                                  <p:stCondLst>
                                    <p:cond delay="0"/>
                                  </p:stCondLst>
                                  <p:childTnLst>
                                    <p:animEffect transition="out" filter="fade">
                                      <p:cBhvr>
                                        <p:cTn id="39" dur="500" tmFilter="0, 0; .2, .5; .8, .5; 1, 0"/>
                                        <p:tgtEl>
                                          <p:spTgt spid="13"/>
                                        </p:tgtEl>
                                      </p:cBhvr>
                                    </p:animEffect>
                                    <p:animScale>
                                      <p:cBhvr>
                                        <p:cTn id="40" dur="250" autoRev="1" fill="hold"/>
                                        <p:tgtEl>
                                          <p:spTgt spid="13"/>
                                        </p:tgtEl>
                                      </p:cBhvr>
                                      <p:by x="105000" y="105000"/>
                                    </p:animScale>
                                  </p:childTnLst>
                                </p:cTn>
                              </p:par>
                              <p:par>
                                <p:cTn id="41" presetID="26" presetClass="emph" presetSubtype="0" repeatCount="10000" fill="hold" grpId="1" nodeType="withEffect">
                                  <p:stCondLst>
                                    <p:cond delay="0"/>
                                  </p:stCondLst>
                                  <p:childTnLst>
                                    <p:animEffect transition="out" filter="fade">
                                      <p:cBhvr>
                                        <p:cTn id="42" dur="500" tmFilter="0, 0; .2, .5; .8, .5; 1, 0"/>
                                        <p:tgtEl>
                                          <p:spTgt spid="12"/>
                                        </p:tgtEl>
                                      </p:cBhvr>
                                    </p:animEffect>
                                    <p:animScale>
                                      <p:cBhvr>
                                        <p:cTn id="4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p:bldP spid="1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Connection </a:t>
            </a:r>
            <a:r>
              <a:rPr lang="fr-FR" dirty="0" smtClean="0"/>
              <a:t>Manager</a:t>
            </a:r>
            <a:endParaRPr lang="en-US" dirty="0" smtClean="0"/>
          </a:p>
          <a:p>
            <a:pPr marL="171450" indent="-171450">
              <a:buClr>
                <a:schemeClr val="accent1"/>
              </a:buClr>
              <a:buFont typeface="Arial" panose="020B0604020202020204" pitchFamily="34" charset="0"/>
              <a:buChar char="•"/>
            </a:pPr>
            <a:r>
              <a:rPr lang="en-US" dirty="0"/>
              <a:t>Enhance Virtual Infra management</a:t>
            </a:r>
          </a:p>
          <a:p>
            <a:pPr marL="171450" indent="-171450">
              <a:buClr>
                <a:schemeClr val="accent1"/>
              </a:buClr>
              <a:buFont typeface="Arial" panose="020B0604020202020204" pitchFamily="34" charset="0"/>
              <a:buChar char="•"/>
            </a:pPr>
            <a:r>
              <a:rPr lang="en-US" dirty="0"/>
              <a:t>Automate Network deployment of VM</a:t>
            </a:r>
          </a:p>
          <a:p>
            <a:pPr marL="171450" indent="-171450">
              <a:buClr>
                <a:schemeClr val="accent1"/>
              </a:buClr>
              <a:buFont typeface="Arial" panose="020B0604020202020204" pitchFamily="34" charset="0"/>
              <a:buChar char="•"/>
            </a:pPr>
            <a:r>
              <a:rPr lang="en-US" dirty="0"/>
              <a:t>Define / Manage Network Profiles (VSI) in </a:t>
            </a:r>
            <a:r>
              <a:rPr lang="en-US" dirty="0" err="1"/>
              <a:t>iMC</a:t>
            </a:r>
            <a:endParaRPr lang="en-US" dirty="0"/>
          </a:p>
          <a:p>
            <a:pPr marL="171450" indent="-171450">
              <a:buClr>
                <a:schemeClr val="accent1"/>
              </a:buClr>
              <a:buFont typeface="Arial" panose="020B0604020202020204" pitchFamily="34" charset="0"/>
              <a:buChar char="•"/>
            </a:pPr>
            <a:r>
              <a:rPr lang="en-US" dirty="0"/>
              <a:t>Add to VMs / deploy directly in </a:t>
            </a:r>
            <a:r>
              <a:rPr lang="en-US" dirty="0" err="1"/>
              <a:t>Virtuel</a:t>
            </a:r>
            <a:r>
              <a:rPr lang="en-US" dirty="0"/>
              <a:t> Hypervisor</a:t>
            </a:r>
          </a:p>
          <a:p>
            <a:pPr marL="171450" indent="-171450">
              <a:buClr>
                <a:schemeClr val="accent1"/>
              </a:buClr>
              <a:buFont typeface="Arial" panose="020B0604020202020204" pitchFamily="34" charset="0"/>
              <a:buChar char="•"/>
            </a:pPr>
            <a:r>
              <a:rPr lang="en-US" dirty="0"/>
              <a:t>Profile follow the VMs</a:t>
            </a:r>
          </a:p>
          <a:p>
            <a:pPr marL="0" indent="0">
              <a:buNone/>
            </a:pPr>
            <a:endParaRPr lang="en-US" dirty="0"/>
          </a:p>
        </p:txBody>
      </p:sp>
      <p:pic>
        <p:nvPicPr>
          <p:cNvPr id="5" name="Content Placeholder 4"/>
          <p:cNvPicPr>
            <a:picLocks noChangeAspect="1"/>
          </p:cNvPicPr>
          <p:nvPr/>
        </p:nvPicPr>
        <p:blipFill rotWithShape="1">
          <a:blip r:embed="rId2"/>
          <a:srcRect r="55439"/>
          <a:stretch/>
        </p:blipFill>
        <p:spPr>
          <a:xfrm>
            <a:off x="368965" y="3994756"/>
            <a:ext cx="4205395" cy="1797522"/>
          </a:xfrm>
          <a:prstGeom prst="rect">
            <a:avLst/>
          </a:prstGeom>
        </p:spPr>
      </p:pic>
      <p:pic>
        <p:nvPicPr>
          <p:cNvPr id="6" name="Picture 5"/>
          <p:cNvPicPr>
            <a:picLocks noChangeAspect="1"/>
          </p:cNvPicPr>
          <p:nvPr/>
        </p:nvPicPr>
        <p:blipFill rotWithShape="1">
          <a:blip r:embed="rId3"/>
          <a:srcRect b="9046"/>
          <a:stretch/>
        </p:blipFill>
        <p:spPr>
          <a:xfrm>
            <a:off x="1655078" y="4472549"/>
            <a:ext cx="3640360" cy="2149602"/>
          </a:xfrm>
          <a:prstGeom prst="rect">
            <a:avLst/>
          </a:prstGeom>
        </p:spPr>
      </p:pic>
      <p:cxnSp>
        <p:nvCxnSpPr>
          <p:cNvPr id="7" name="Straight Arrow Connector 6"/>
          <p:cNvCxnSpPr/>
          <p:nvPr/>
        </p:nvCxnSpPr>
        <p:spPr>
          <a:xfrm>
            <a:off x="1220264" y="5063602"/>
            <a:ext cx="1553292" cy="1668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20467" y="5906261"/>
            <a:ext cx="199595" cy="258296"/>
          </a:xfrm>
          <a:prstGeom prst="rect">
            <a:avLst/>
          </a:prstGeom>
          <a:noFill/>
        </p:spPr>
        <p:txBody>
          <a:bodyPr wrap="square" lIns="0" tIns="0" rIns="0" bIns="0" rtlCol="0">
            <a:noAutofit/>
          </a:bodyPr>
          <a:lstStyle/>
          <a:p>
            <a:pPr>
              <a:lnSpc>
                <a:spcPct val="90000"/>
              </a:lnSpc>
            </a:pPr>
            <a:r>
              <a:rPr lang="fr-FR" dirty="0" smtClean="0">
                <a:solidFill>
                  <a:srgbClr val="FF0000"/>
                </a:solidFill>
              </a:rPr>
              <a:t>1.</a:t>
            </a:r>
            <a:endParaRPr lang="en-US" dirty="0">
              <a:solidFill>
                <a:srgbClr val="FF0000"/>
              </a:solidFill>
            </a:endParaRPr>
          </a:p>
        </p:txBody>
      </p:sp>
      <p:pic>
        <p:nvPicPr>
          <p:cNvPr id="9" name="Content Placeholder 7"/>
          <p:cNvPicPr>
            <a:picLocks noChangeAspect="1"/>
          </p:cNvPicPr>
          <p:nvPr/>
        </p:nvPicPr>
        <p:blipFill>
          <a:blip r:embed="rId4"/>
          <a:stretch>
            <a:fillRect/>
          </a:stretch>
        </p:blipFill>
        <p:spPr>
          <a:xfrm>
            <a:off x="5295438" y="3392389"/>
            <a:ext cx="4907512" cy="2647704"/>
          </a:xfrm>
          <a:prstGeom prst="rect">
            <a:avLst/>
          </a:prstGeom>
        </p:spPr>
      </p:pic>
      <p:sp>
        <p:nvSpPr>
          <p:cNvPr id="10" name="Rounded Rectangle 9"/>
          <p:cNvSpPr/>
          <p:nvPr/>
        </p:nvSpPr>
        <p:spPr>
          <a:xfrm>
            <a:off x="8748541" y="3885090"/>
            <a:ext cx="299787" cy="94153"/>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p:cNvPicPr>
            <a:picLocks noChangeAspect="1"/>
          </p:cNvPicPr>
          <p:nvPr/>
        </p:nvPicPr>
        <p:blipFill>
          <a:blip r:embed="rId5"/>
          <a:stretch>
            <a:fillRect/>
          </a:stretch>
        </p:blipFill>
        <p:spPr>
          <a:xfrm>
            <a:off x="6379393" y="4613823"/>
            <a:ext cx="4874488" cy="2053180"/>
          </a:xfrm>
          <a:prstGeom prst="rect">
            <a:avLst/>
          </a:prstGeom>
        </p:spPr>
      </p:pic>
      <p:cxnSp>
        <p:nvCxnSpPr>
          <p:cNvPr id="12" name="Straight Arrow Connector 11"/>
          <p:cNvCxnSpPr/>
          <p:nvPr/>
        </p:nvCxnSpPr>
        <p:spPr>
          <a:xfrm>
            <a:off x="6309014" y="4149080"/>
            <a:ext cx="625154" cy="769449"/>
          </a:xfrm>
          <a:prstGeom prst="straightConnector1">
            <a:avLst/>
          </a:prstGeom>
          <a:ln w="1270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175464" y="6268577"/>
            <a:ext cx="203929" cy="305511"/>
          </a:xfrm>
          <a:prstGeom prst="rect">
            <a:avLst/>
          </a:prstGeom>
          <a:noFill/>
        </p:spPr>
        <p:txBody>
          <a:bodyPr wrap="square" lIns="0" tIns="0" rIns="0" bIns="0" rtlCol="0">
            <a:noAutofit/>
          </a:bodyPr>
          <a:lstStyle/>
          <a:p>
            <a:pPr>
              <a:lnSpc>
                <a:spcPct val="90000"/>
              </a:lnSpc>
            </a:pPr>
            <a:r>
              <a:rPr lang="fr-FR" dirty="0" smtClean="0">
                <a:solidFill>
                  <a:srgbClr val="FF0000"/>
                </a:solidFill>
              </a:rPr>
              <a:t>2.</a:t>
            </a:r>
            <a:endParaRPr lang="en-US" dirty="0">
              <a:solidFill>
                <a:srgbClr val="FF0000"/>
              </a:solidFill>
            </a:endParaRPr>
          </a:p>
        </p:txBody>
      </p:sp>
      <p:pic>
        <p:nvPicPr>
          <p:cNvPr id="14" name="Picture 13"/>
          <p:cNvPicPr>
            <a:picLocks noChangeAspect="1"/>
          </p:cNvPicPr>
          <p:nvPr/>
        </p:nvPicPr>
        <p:blipFill>
          <a:blip r:embed="rId6"/>
          <a:stretch>
            <a:fillRect/>
          </a:stretch>
        </p:blipFill>
        <p:spPr>
          <a:xfrm>
            <a:off x="8125461" y="468283"/>
            <a:ext cx="3778550" cy="3159650"/>
          </a:xfrm>
          <a:prstGeom prst="rect">
            <a:avLst/>
          </a:prstGeom>
        </p:spPr>
      </p:pic>
      <p:sp>
        <p:nvSpPr>
          <p:cNvPr id="15" name="TextBox 14"/>
          <p:cNvSpPr txBox="1"/>
          <p:nvPr/>
        </p:nvSpPr>
        <p:spPr>
          <a:xfrm>
            <a:off x="7032104" y="653950"/>
            <a:ext cx="766255" cy="473413"/>
          </a:xfrm>
          <a:prstGeom prst="rect">
            <a:avLst/>
          </a:prstGeom>
          <a:noFill/>
        </p:spPr>
        <p:txBody>
          <a:bodyPr wrap="square" lIns="0" tIns="0" rIns="0" bIns="0" rtlCol="0">
            <a:noAutofit/>
          </a:bodyPr>
          <a:lstStyle/>
          <a:p>
            <a:pPr>
              <a:lnSpc>
                <a:spcPct val="90000"/>
              </a:lnSpc>
            </a:pPr>
            <a:r>
              <a:rPr lang="fr-FR" dirty="0" err="1" smtClean="0">
                <a:solidFill>
                  <a:srgbClr val="FF0000"/>
                </a:solidFill>
              </a:rPr>
              <a:t>Result</a:t>
            </a:r>
            <a:endParaRPr lang="en-US" dirty="0">
              <a:solidFill>
                <a:srgbClr val="FF0000"/>
              </a:solidFill>
            </a:endParaRPr>
          </a:p>
        </p:txBody>
      </p:sp>
    </p:spTree>
    <p:extLst>
      <p:ext uri="{BB962C8B-B14F-4D97-AF65-F5344CB8AC3E}">
        <p14:creationId xmlns:p14="http://schemas.microsoft.com/office/powerpoint/2010/main" val="306447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par>
                                <p:cTn id="46" presetID="53" presetClass="entr" presetSubtype="16"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RAM</a:t>
            </a:r>
            <a:endParaRPr lang="en-US" dirty="0"/>
          </a:p>
          <a:p>
            <a:pPr marL="171450" indent="-171450">
              <a:buClr>
                <a:schemeClr val="accent1"/>
              </a:buClr>
              <a:buFont typeface="Arial" panose="020B0604020202020204" pitchFamily="34" charset="0"/>
              <a:buChar char="•"/>
            </a:pPr>
            <a:r>
              <a:rPr lang="en-US" dirty="0"/>
              <a:t>End-to-end orchestration</a:t>
            </a:r>
          </a:p>
          <a:p>
            <a:pPr marL="171450" indent="-171450">
              <a:buClr>
                <a:schemeClr val="accent1"/>
              </a:buClr>
              <a:buFont typeface="Arial" panose="020B0604020202020204" pitchFamily="34" charset="0"/>
              <a:buChar char="•"/>
            </a:pPr>
            <a:r>
              <a:rPr lang="en-US" dirty="0"/>
              <a:t>Define network services (switch / routers </a:t>
            </a:r>
            <a:r>
              <a:rPr lang="en-US" dirty="0" err="1"/>
              <a:t>conf</a:t>
            </a:r>
            <a:r>
              <a:rPr lang="en-US" dirty="0"/>
              <a:t>, Firewall rules, </a:t>
            </a:r>
            <a:r>
              <a:rPr lang="en-US" dirty="0" err="1"/>
              <a:t>Loadbalancers</a:t>
            </a:r>
            <a:r>
              <a:rPr lang="en-US" dirty="0"/>
              <a:t>, deploy / configure VMs …)</a:t>
            </a:r>
          </a:p>
          <a:p>
            <a:pPr marL="171450" indent="-171450">
              <a:buClr>
                <a:schemeClr val="accent1"/>
              </a:buClr>
              <a:buFont typeface="Arial" panose="020B0604020202020204" pitchFamily="34" charset="0"/>
              <a:buChar char="•"/>
            </a:pPr>
            <a:r>
              <a:rPr lang="en-US" dirty="0"/>
              <a:t>Associate network services to tenants</a:t>
            </a:r>
          </a:p>
          <a:p>
            <a:pPr marL="171450" indent="-171450">
              <a:buClr>
                <a:schemeClr val="accent1"/>
              </a:buClr>
              <a:buFont typeface="Arial" panose="020B0604020202020204" pitchFamily="34" charset="0"/>
              <a:buChar char="•"/>
            </a:pPr>
            <a:r>
              <a:rPr lang="en-US" dirty="0"/>
              <a:t>Deployment simulation</a:t>
            </a:r>
          </a:p>
          <a:p>
            <a:pPr marL="0" indent="0">
              <a:buNone/>
            </a:pPr>
            <a:endParaRPr lang="en-US" dirty="0"/>
          </a:p>
        </p:txBody>
      </p:sp>
      <p:pic>
        <p:nvPicPr>
          <p:cNvPr id="4" name="Picture 3"/>
          <p:cNvPicPr>
            <a:picLocks noChangeAspect="1"/>
          </p:cNvPicPr>
          <p:nvPr/>
        </p:nvPicPr>
        <p:blipFill>
          <a:blip r:embed="rId2"/>
          <a:stretch>
            <a:fillRect/>
          </a:stretch>
        </p:blipFill>
        <p:spPr>
          <a:xfrm>
            <a:off x="200953" y="3795977"/>
            <a:ext cx="3559326" cy="2225311"/>
          </a:xfrm>
          <a:prstGeom prst="rect">
            <a:avLst/>
          </a:prstGeom>
        </p:spPr>
      </p:pic>
      <p:pic>
        <p:nvPicPr>
          <p:cNvPr id="5" name="Picture 4"/>
          <p:cNvPicPr>
            <a:picLocks noChangeAspect="1"/>
          </p:cNvPicPr>
          <p:nvPr/>
        </p:nvPicPr>
        <p:blipFill>
          <a:blip r:embed="rId3"/>
          <a:stretch>
            <a:fillRect/>
          </a:stretch>
        </p:blipFill>
        <p:spPr>
          <a:xfrm>
            <a:off x="3964604" y="3464068"/>
            <a:ext cx="3900705" cy="2034949"/>
          </a:xfrm>
          <a:prstGeom prst="rect">
            <a:avLst/>
          </a:prstGeom>
        </p:spPr>
      </p:pic>
      <p:pic>
        <p:nvPicPr>
          <p:cNvPr id="6" name="Picture 5"/>
          <p:cNvPicPr>
            <a:picLocks noChangeAspect="1"/>
          </p:cNvPicPr>
          <p:nvPr/>
        </p:nvPicPr>
        <p:blipFill>
          <a:blip r:embed="rId4"/>
          <a:stretch>
            <a:fillRect/>
          </a:stretch>
        </p:blipFill>
        <p:spPr>
          <a:xfrm>
            <a:off x="5067161" y="2808364"/>
            <a:ext cx="2684185" cy="1257568"/>
          </a:xfrm>
          <a:prstGeom prst="rect">
            <a:avLst/>
          </a:prstGeom>
        </p:spPr>
      </p:pic>
      <p:cxnSp>
        <p:nvCxnSpPr>
          <p:cNvPr id="7" name="Straight Arrow Connector 6"/>
          <p:cNvCxnSpPr/>
          <p:nvPr/>
        </p:nvCxnSpPr>
        <p:spPr>
          <a:xfrm flipV="1">
            <a:off x="4186987" y="3573016"/>
            <a:ext cx="1188933" cy="4929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8112224" y="3685777"/>
            <a:ext cx="3828037" cy="1981155"/>
          </a:xfrm>
          <a:prstGeom prst="rect">
            <a:avLst/>
          </a:prstGeom>
        </p:spPr>
      </p:pic>
    </p:spTree>
    <p:extLst>
      <p:ext uri="{BB962C8B-B14F-4D97-AF65-F5344CB8AC3E}">
        <p14:creationId xmlns:p14="http://schemas.microsoft.com/office/powerpoint/2010/main" val="188965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SDNM</a:t>
            </a:r>
            <a:endParaRPr lang="en-US" dirty="0"/>
          </a:p>
          <a:p>
            <a:pPr marL="171450" indent="-171450">
              <a:buClr>
                <a:schemeClr val="accent1"/>
              </a:buClr>
              <a:buFont typeface="Arial" panose="020B0604020202020204" pitchFamily="34" charset="0"/>
              <a:buChar char="•"/>
            </a:pPr>
            <a:r>
              <a:rPr lang="en-US" dirty="0"/>
              <a:t>Manage </a:t>
            </a:r>
            <a:r>
              <a:rPr lang="en-US" dirty="0" err="1"/>
              <a:t>OpenFlow</a:t>
            </a:r>
            <a:r>
              <a:rPr lang="en-US" dirty="0"/>
              <a:t> Controllers (statistics, </a:t>
            </a:r>
            <a:r>
              <a:rPr lang="en-US" dirty="0" err="1"/>
              <a:t>conf</a:t>
            </a:r>
            <a:r>
              <a:rPr lang="en-US" dirty="0"/>
              <a:t> …)</a:t>
            </a:r>
          </a:p>
          <a:p>
            <a:pPr marL="171450" indent="-171450">
              <a:buClr>
                <a:schemeClr val="accent1"/>
              </a:buClr>
              <a:buFont typeface="Arial" panose="020B0604020202020204" pitchFamily="34" charset="0"/>
              <a:buChar char="•"/>
            </a:pPr>
            <a:r>
              <a:rPr lang="en-US" dirty="0"/>
              <a:t>Visualize </a:t>
            </a:r>
            <a:r>
              <a:rPr lang="en-US" dirty="0" err="1"/>
              <a:t>OpenFlow</a:t>
            </a:r>
            <a:r>
              <a:rPr lang="en-US" dirty="0"/>
              <a:t> tables / rules (and can add entries)</a:t>
            </a:r>
          </a:p>
          <a:p>
            <a:pPr marL="171450" indent="-171450">
              <a:buClr>
                <a:schemeClr val="accent1"/>
              </a:buClr>
              <a:buFont typeface="Arial" panose="020B0604020202020204" pitchFamily="34" charset="0"/>
              <a:buChar char="•"/>
            </a:pPr>
            <a:r>
              <a:rPr lang="en-US" dirty="0" err="1"/>
              <a:t>OpenFlow</a:t>
            </a:r>
            <a:r>
              <a:rPr lang="en-US" dirty="0"/>
              <a:t> Application repository</a:t>
            </a:r>
          </a:p>
          <a:p>
            <a:pPr marL="171450" indent="-171450">
              <a:buClr>
                <a:schemeClr val="accent1"/>
              </a:buClr>
              <a:buFont typeface="Arial" panose="020B0604020202020204" pitchFamily="34" charset="0"/>
              <a:buChar char="•"/>
            </a:pPr>
            <a:r>
              <a:rPr lang="en-US" dirty="0" err="1"/>
              <a:t>OpenFlow</a:t>
            </a:r>
            <a:r>
              <a:rPr lang="en-US" dirty="0"/>
              <a:t> Topology</a:t>
            </a:r>
          </a:p>
          <a:p>
            <a:pPr marL="0" indent="0">
              <a:buNone/>
            </a:pPr>
            <a:endParaRPr lang="en-US" dirty="0"/>
          </a:p>
        </p:txBody>
      </p:sp>
      <p:pic>
        <p:nvPicPr>
          <p:cNvPr id="4" name="Content Placeholder 4"/>
          <p:cNvPicPr>
            <a:picLocks noChangeAspect="1"/>
          </p:cNvPicPr>
          <p:nvPr/>
        </p:nvPicPr>
        <p:blipFill>
          <a:blip r:embed="rId2"/>
          <a:stretch>
            <a:fillRect/>
          </a:stretch>
        </p:blipFill>
        <p:spPr>
          <a:xfrm>
            <a:off x="983432" y="3437227"/>
            <a:ext cx="4516846" cy="2664134"/>
          </a:xfrm>
          <a:prstGeom prst="rect">
            <a:avLst/>
          </a:prstGeom>
        </p:spPr>
      </p:pic>
      <p:pic>
        <p:nvPicPr>
          <p:cNvPr id="5" name="Content Placeholder 4"/>
          <p:cNvPicPr>
            <a:picLocks noChangeAspect="1"/>
          </p:cNvPicPr>
          <p:nvPr/>
        </p:nvPicPr>
        <p:blipFill>
          <a:blip r:embed="rId3"/>
          <a:stretch>
            <a:fillRect/>
          </a:stretch>
        </p:blipFill>
        <p:spPr>
          <a:xfrm>
            <a:off x="6888088" y="734506"/>
            <a:ext cx="4892843" cy="2096933"/>
          </a:xfrm>
          <a:prstGeom prst="rect">
            <a:avLst/>
          </a:prstGeom>
        </p:spPr>
      </p:pic>
      <p:pic>
        <p:nvPicPr>
          <p:cNvPr id="6" name="Picture 5"/>
          <p:cNvPicPr>
            <a:picLocks noChangeAspect="1"/>
          </p:cNvPicPr>
          <p:nvPr/>
        </p:nvPicPr>
        <p:blipFill>
          <a:blip r:embed="rId4"/>
          <a:stretch>
            <a:fillRect/>
          </a:stretch>
        </p:blipFill>
        <p:spPr>
          <a:xfrm>
            <a:off x="5807968" y="3287686"/>
            <a:ext cx="5184576" cy="2808313"/>
          </a:xfrm>
          <a:prstGeom prst="rect">
            <a:avLst/>
          </a:prstGeom>
        </p:spPr>
      </p:pic>
    </p:spTree>
    <p:extLst>
      <p:ext uri="{BB962C8B-B14F-4D97-AF65-F5344CB8AC3E}">
        <p14:creationId xmlns:p14="http://schemas.microsoft.com/office/powerpoint/2010/main" val="55315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016F8AB-BCEA-4347-8BA6-BE776009BC89}" type="slidenum">
              <a:rPr lang="en-US" smtClean="0">
                <a:solidFill>
                  <a:srgbClr val="5F7A76"/>
                </a:solidFill>
              </a:rPr>
              <a:pPr/>
              <a:t>3</a:t>
            </a:fld>
            <a:endParaRPr lang="en-US">
              <a:solidFill>
                <a:srgbClr val="5F7A76"/>
              </a:solidFill>
            </a:endParaRPr>
          </a:p>
        </p:txBody>
      </p:sp>
      <p:sp>
        <p:nvSpPr>
          <p:cNvPr id="7" name="Rectangle 3"/>
          <p:cNvSpPr>
            <a:spLocks noGrp="1" noChangeArrowheads="1"/>
          </p:cNvSpPr>
          <p:nvPr>
            <p:ph type="body" sz="quarter" idx="4294967295"/>
          </p:nvPr>
        </p:nvSpPr>
        <p:spPr>
          <a:xfrm>
            <a:off x="609600" y="1131306"/>
            <a:ext cx="5445880" cy="5033999"/>
          </a:xfrm>
        </p:spPr>
        <p:txBody>
          <a:bodyPr>
            <a:noAutofit/>
          </a:bodyPr>
          <a:lstStyle/>
          <a:p>
            <a:pPr>
              <a:lnSpc>
                <a:spcPct val="105000"/>
              </a:lnSpc>
              <a:spcAft>
                <a:spcPct val="50000"/>
              </a:spcAft>
              <a:buFont typeface="Arial"/>
              <a:buChar char="•"/>
            </a:pPr>
            <a:r>
              <a:rPr lang="en-US" sz="1400" dirty="0"/>
              <a:t>The information contained in this presentation is proprietary to </a:t>
            </a:r>
            <a:r>
              <a:rPr lang="en-US" sz="1400" dirty="0"/>
              <a:t>Hewlett Packard enterprise and </a:t>
            </a:r>
            <a:r>
              <a:rPr lang="en-US" sz="1400" dirty="0"/>
              <a:t>is offered in confidence, subject to the terms and conditions of a binding Confidential Disclosure Agreement (CDA)</a:t>
            </a:r>
          </a:p>
          <a:p>
            <a:pPr>
              <a:lnSpc>
                <a:spcPct val="105000"/>
              </a:lnSpc>
              <a:spcAft>
                <a:spcPct val="50000"/>
              </a:spcAft>
              <a:buFont typeface="Arial"/>
              <a:buChar char="•"/>
            </a:pPr>
            <a:r>
              <a:rPr lang="en-US" sz="1400" dirty="0"/>
              <a:t>HPE </a:t>
            </a:r>
            <a:r>
              <a:rPr lang="en-US" sz="1400" dirty="0"/>
              <a:t>requires customers and partners to have signed a </a:t>
            </a:r>
            <a:r>
              <a:rPr lang="en-US" sz="1400" dirty="0"/>
              <a:t>CDA </a:t>
            </a:r>
            <a:r>
              <a:rPr lang="en-US" sz="1400" dirty="0"/>
              <a:t>in order to view this training</a:t>
            </a:r>
          </a:p>
          <a:p>
            <a:pPr>
              <a:lnSpc>
                <a:spcPct val="105000"/>
              </a:lnSpc>
              <a:spcAft>
                <a:spcPct val="50000"/>
              </a:spcAft>
              <a:buFont typeface="Arial"/>
              <a:buChar char="•"/>
            </a:pPr>
            <a:r>
              <a:rPr lang="en-US" sz="1400" dirty="0"/>
              <a:t>The information contained in this training is </a:t>
            </a:r>
            <a:r>
              <a:rPr lang="en-US" sz="1400" dirty="0"/>
              <a:t>HPE </a:t>
            </a:r>
            <a:r>
              <a:rPr lang="en-US" sz="1400" dirty="0"/>
              <a:t>confidential</a:t>
            </a:r>
          </a:p>
          <a:p>
            <a:pPr>
              <a:lnSpc>
                <a:spcPct val="105000"/>
              </a:lnSpc>
              <a:spcAft>
                <a:spcPct val="50000"/>
              </a:spcAft>
              <a:buFont typeface="Arial"/>
              <a:buChar char="•"/>
            </a:pPr>
            <a:r>
              <a:rPr lang="en-US" sz="1400" dirty="0"/>
              <a:t>This presentation is NOT to be used as a ‘leave behind’ for customers and information may only be shared verbally with </a:t>
            </a:r>
            <a:r>
              <a:rPr lang="en-US" sz="1400" dirty="0"/>
              <a:t>HPE external </a:t>
            </a:r>
            <a:r>
              <a:rPr lang="en-US" sz="1400" dirty="0"/>
              <a:t>customers under NDA</a:t>
            </a:r>
            <a:endParaRPr lang="en-US" sz="1400" dirty="0"/>
          </a:p>
          <a:p>
            <a:pPr>
              <a:lnSpc>
                <a:spcPct val="105000"/>
              </a:lnSpc>
              <a:spcAft>
                <a:spcPct val="50000"/>
              </a:spcAft>
              <a:buFont typeface="Arial"/>
              <a:buChar char="•"/>
            </a:pPr>
            <a:r>
              <a:rPr lang="en-US" sz="1400" dirty="0"/>
              <a:t>This </a:t>
            </a:r>
            <a:r>
              <a:rPr lang="en-US" sz="1400" dirty="0"/>
              <a:t>presentation may be shared with </a:t>
            </a:r>
            <a:r>
              <a:rPr lang="en-US" sz="1400" dirty="0"/>
              <a:t>Partners </a:t>
            </a:r>
            <a:r>
              <a:rPr lang="en-US" sz="1400" dirty="0"/>
              <a:t>under NDA </a:t>
            </a:r>
            <a:r>
              <a:rPr lang="en-US" sz="1400" dirty="0"/>
              <a:t>in</a:t>
            </a:r>
            <a:br>
              <a:rPr lang="en-US" sz="1400" dirty="0"/>
            </a:br>
            <a:r>
              <a:rPr lang="en-US" sz="1400" dirty="0"/>
              <a:t>hard</a:t>
            </a:r>
            <a:r>
              <a:rPr lang="en-US" sz="1400" dirty="0"/>
              <a:t>-copy or electronic format for internal training purposes only</a:t>
            </a:r>
          </a:p>
          <a:p>
            <a:pPr>
              <a:lnSpc>
                <a:spcPct val="105000"/>
              </a:lnSpc>
              <a:spcAft>
                <a:spcPct val="50000"/>
              </a:spcAft>
              <a:buFont typeface="Arial"/>
              <a:buChar char="•"/>
            </a:pPr>
            <a:r>
              <a:rPr lang="en-US" sz="1400" dirty="0"/>
              <a:t>Do not remove any classification labels, warnings or disclaimers on any slide or modify this presentation to change the classification level.</a:t>
            </a:r>
          </a:p>
        </p:txBody>
      </p:sp>
      <p:sp>
        <p:nvSpPr>
          <p:cNvPr id="8" name="Rectangle 4"/>
          <p:cNvSpPr>
            <a:spLocks noGrp="1" noChangeArrowheads="1"/>
          </p:cNvSpPr>
          <p:nvPr>
            <p:ph type="body" sz="quarter" idx="4294967295"/>
          </p:nvPr>
        </p:nvSpPr>
        <p:spPr>
          <a:xfrm>
            <a:off x="6324600" y="1131306"/>
            <a:ext cx="5615789" cy="5033999"/>
          </a:xfrm>
        </p:spPr>
        <p:txBody>
          <a:bodyPr vert="horz" lIns="0" tIns="0" rIns="0" bIns="0" rtlCol="0">
            <a:noAutofit/>
          </a:bodyPr>
          <a:lstStyle/>
          <a:p>
            <a:pPr>
              <a:lnSpc>
                <a:spcPct val="105000"/>
              </a:lnSpc>
              <a:spcAft>
                <a:spcPct val="50000"/>
              </a:spcAft>
              <a:buFont typeface="Arial"/>
              <a:buChar char="•"/>
            </a:pPr>
            <a:r>
              <a:rPr lang="en-US" sz="1400" dirty="0"/>
              <a:t>Do not remove this slide from the presentation</a:t>
            </a:r>
          </a:p>
          <a:p>
            <a:pPr>
              <a:lnSpc>
                <a:spcPct val="105000"/>
              </a:lnSpc>
              <a:spcAft>
                <a:spcPct val="50000"/>
              </a:spcAft>
              <a:buFont typeface="Arial"/>
              <a:buChar char="•"/>
            </a:pPr>
            <a:r>
              <a:rPr lang="en-US" sz="1400" dirty="0"/>
              <a:t>HPE </a:t>
            </a:r>
            <a:r>
              <a:rPr lang="en-US" sz="1400" dirty="0"/>
              <a:t>does not warrant or represent that it will introduce any product to which the information relates</a:t>
            </a:r>
          </a:p>
          <a:p>
            <a:pPr>
              <a:lnSpc>
                <a:spcPct val="105000"/>
              </a:lnSpc>
              <a:spcAft>
                <a:spcPct val="50000"/>
              </a:spcAft>
              <a:buFont typeface="Arial"/>
              <a:buChar char="•"/>
            </a:pPr>
            <a:r>
              <a:rPr lang="en-US" sz="1400" dirty="0"/>
              <a:t>The information contained herein is subject to change without notice</a:t>
            </a:r>
          </a:p>
          <a:p>
            <a:pPr>
              <a:lnSpc>
                <a:spcPct val="105000"/>
              </a:lnSpc>
              <a:spcAft>
                <a:spcPct val="50000"/>
              </a:spcAft>
              <a:buFont typeface="Arial"/>
              <a:buChar char="•"/>
            </a:pPr>
            <a:r>
              <a:rPr lang="en-US" sz="1400" dirty="0"/>
              <a:t>HPE </a:t>
            </a:r>
            <a:r>
              <a:rPr lang="en-US" sz="1400" dirty="0"/>
              <a:t>makes no warranties regarding the accuracy of this information</a:t>
            </a:r>
          </a:p>
          <a:p>
            <a:pPr>
              <a:lnSpc>
                <a:spcPct val="105000"/>
              </a:lnSpc>
              <a:spcAft>
                <a:spcPct val="50000"/>
              </a:spcAft>
              <a:buFont typeface="Arial"/>
              <a:buChar char="•"/>
            </a:pPr>
            <a:r>
              <a:rPr lang="en-US" sz="1400" dirty="0"/>
              <a:t>The only warranties for </a:t>
            </a:r>
            <a:r>
              <a:rPr lang="en-US" sz="1400" dirty="0"/>
              <a:t>HPE </a:t>
            </a:r>
            <a:r>
              <a:rPr lang="en-US" sz="1400" dirty="0"/>
              <a:t>products and services are set forth in the express warranty statements accompanying such products and services</a:t>
            </a:r>
          </a:p>
          <a:p>
            <a:pPr>
              <a:lnSpc>
                <a:spcPct val="105000"/>
              </a:lnSpc>
              <a:spcAft>
                <a:spcPct val="50000"/>
              </a:spcAft>
              <a:buFont typeface="Arial"/>
              <a:buChar char="•"/>
            </a:pPr>
            <a:r>
              <a:rPr lang="en-US" sz="1400" dirty="0"/>
              <a:t>Nothing </a:t>
            </a:r>
            <a:r>
              <a:rPr lang="en-US" sz="1400" dirty="0"/>
              <a:t>herein </a:t>
            </a:r>
            <a:r>
              <a:rPr lang="en-US" sz="1400" dirty="0"/>
              <a:t>should be construed as constituting an additional warranty</a:t>
            </a:r>
          </a:p>
          <a:p>
            <a:pPr>
              <a:lnSpc>
                <a:spcPct val="105000"/>
              </a:lnSpc>
              <a:spcAft>
                <a:spcPct val="50000"/>
              </a:spcAft>
              <a:buFont typeface="Arial"/>
              <a:buChar char="•"/>
            </a:pPr>
            <a:r>
              <a:rPr lang="en-US" sz="1400" dirty="0"/>
              <a:t>HPE </a:t>
            </a:r>
            <a:r>
              <a:rPr lang="en-US" sz="1400" dirty="0"/>
              <a:t>shall not be liable for technical or editorial errors or omissions contained herein</a:t>
            </a:r>
          </a:p>
          <a:p>
            <a:pPr>
              <a:lnSpc>
                <a:spcPct val="105000"/>
              </a:lnSpc>
              <a:spcAft>
                <a:spcPct val="50000"/>
              </a:spcAft>
              <a:buFont typeface="Arial"/>
              <a:buChar char="•"/>
            </a:pPr>
            <a:r>
              <a:rPr lang="en-US" sz="1400" dirty="0"/>
              <a:t>Strict adherence to the </a:t>
            </a:r>
            <a:r>
              <a:rPr lang="en-US" sz="1400" dirty="0"/>
              <a:t>HPE </a:t>
            </a:r>
            <a:r>
              <a:rPr lang="en-US" sz="1400" dirty="0"/>
              <a:t>S</a:t>
            </a:r>
            <a:r>
              <a:rPr lang="en-US" sz="1400" dirty="0"/>
              <a:t>tandards </a:t>
            </a:r>
            <a:r>
              <a:rPr lang="en-US" sz="1400" dirty="0"/>
              <a:t>of </a:t>
            </a:r>
            <a:r>
              <a:rPr lang="en-US" sz="1400" dirty="0"/>
              <a:t>Business </a:t>
            </a:r>
            <a:r>
              <a:rPr lang="en-US" sz="1400" dirty="0"/>
              <a:t>C</a:t>
            </a:r>
            <a:r>
              <a:rPr lang="en-US" sz="1400" dirty="0"/>
              <a:t>onduct </a:t>
            </a:r>
            <a:r>
              <a:rPr lang="en-US" sz="1400" dirty="0"/>
              <a:t>regarding this classification level is critical.</a:t>
            </a:r>
          </a:p>
        </p:txBody>
      </p:sp>
      <p:sp>
        <p:nvSpPr>
          <p:cNvPr id="9" name="Text Box 6"/>
          <p:cNvSpPr txBox="1">
            <a:spLocks noChangeArrowheads="1"/>
          </p:cNvSpPr>
          <p:nvPr/>
        </p:nvSpPr>
        <p:spPr bwMode="auto">
          <a:xfrm>
            <a:off x="1816159" y="6309321"/>
            <a:ext cx="8559684" cy="297454"/>
          </a:xfrm>
          <a:prstGeom prst="rect">
            <a:avLst/>
          </a:prstGeom>
          <a:noFill/>
          <a:ln w="9525">
            <a:noFill/>
            <a:miter lim="800000"/>
            <a:headEnd/>
            <a:tailEnd/>
          </a:ln>
        </p:spPr>
        <p:txBody>
          <a:bodyPr wrap="square">
            <a:spAutoFit/>
          </a:bodyPr>
          <a:lstStyle/>
          <a:p>
            <a:pPr defTabSz="914377"/>
            <a:r>
              <a:rPr lang="en-US" sz="1333" dirty="0">
                <a:solidFill>
                  <a:srgbClr val="C6C9CA"/>
                </a:solidFill>
                <a:ea typeface="ＭＳ Ｐゴシック" pitchFamily="1" charset="-128"/>
              </a:rPr>
              <a:t>Confidential - provided to HP employees and HP Partners for internal training purposes only</a:t>
            </a:r>
          </a:p>
        </p:txBody>
      </p:sp>
      <p:sp>
        <p:nvSpPr>
          <p:cNvPr id="10" name="Title 1"/>
          <p:cNvSpPr>
            <a:spLocks noGrp="1"/>
          </p:cNvSpPr>
          <p:nvPr>
            <p:ph type="title"/>
          </p:nvPr>
        </p:nvSpPr>
        <p:spPr>
          <a:xfrm>
            <a:off x="609442" y="519237"/>
            <a:ext cx="10969943" cy="852364"/>
          </a:xfrm>
        </p:spPr>
        <p:txBody>
          <a:bodyPr/>
          <a:lstStyle/>
          <a:p>
            <a:r>
              <a:rPr lang="fr-FR" sz="2800" dirty="0"/>
              <a:t>Confidential Disclosure Agreement</a:t>
            </a:r>
            <a:endParaRPr lang="en-US" sz="2800" dirty="0"/>
          </a:p>
        </p:txBody>
      </p:sp>
    </p:spTree>
    <p:extLst>
      <p:ext uri="{BB962C8B-B14F-4D97-AF65-F5344CB8AC3E}">
        <p14:creationId xmlns:p14="http://schemas.microsoft.com/office/powerpoint/2010/main" val="308868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a:t>
            </a:r>
            <a:r>
              <a:rPr lang="fr-FR" dirty="0" err="1"/>
              <a:t>Fabric</a:t>
            </a:r>
            <a:r>
              <a:rPr lang="fr-FR" dirty="0"/>
              <a:t> Manager</a:t>
            </a:r>
            <a:endParaRPr lang="en-US" dirty="0"/>
          </a:p>
          <a:p>
            <a:pPr marL="171450" indent="-171450">
              <a:buClr>
                <a:schemeClr val="accent1"/>
              </a:buClr>
              <a:buFont typeface="Arial" panose="020B0604020202020204" pitchFamily="34" charset="0"/>
              <a:buChar char="•"/>
            </a:pPr>
            <a:r>
              <a:rPr lang="en-US" dirty="0"/>
              <a:t>Dedicated </a:t>
            </a:r>
            <a:r>
              <a:rPr lang="en-US" dirty="0" err="1"/>
              <a:t>DataCenter</a:t>
            </a:r>
            <a:r>
              <a:rPr lang="en-US" dirty="0"/>
              <a:t> Module</a:t>
            </a:r>
          </a:p>
          <a:p>
            <a:pPr marL="171450" indent="-171450">
              <a:buClr>
                <a:schemeClr val="accent1"/>
              </a:buClr>
              <a:buFont typeface="Arial" panose="020B0604020202020204" pitchFamily="34" charset="0"/>
              <a:buChar char="•"/>
            </a:pPr>
            <a:r>
              <a:rPr lang="en-US" dirty="0"/>
              <a:t>Unified SPB, TRILL, IRF fabric management</a:t>
            </a:r>
          </a:p>
          <a:p>
            <a:pPr marL="171450" indent="-171450">
              <a:buClr>
                <a:schemeClr val="accent1"/>
              </a:buClr>
              <a:buFont typeface="Arial" panose="020B0604020202020204" pitchFamily="34" charset="0"/>
              <a:buChar char="•"/>
            </a:pPr>
            <a:r>
              <a:rPr lang="en-US" dirty="0"/>
              <a:t>Manages across geographically dispersed locations (DCI/EVI)</a:t>
            </a:r>
          </a:p>
          <a:p>
            <a:pPr marL="171450" indent="-171450">
              <a:buClr>
                <a:schemeClr val="accent1"/>
              </a:buClr>
              <a:buFont typeface="Arial" panose="020B0604020202020204" pitchFamily="34" charset="0"/>
              <a:buChar char="•"/>
            </a:pPr>
            <a:r>
              <a:rPr lang="en-US" dirty="0"/>
              <a:t>VMware </a:t>
            </a:r>
            <a:r>
              <a:rPr lang="en-US" dirty="0" err="1"/>
              <a:t>vMotion</a:t>
            </a:r>
            <a:r>
              <a:rPr lang="en-US" dirty="0"/>
              <a:t> playback</a:t>
            </a:r>
          </a:p>
          <a:p>
            <a:pPr marL="171450" indent="-171450">
              <a:buClr>
                <a:schemeClr val="accent1"/>
              </a:buClr>
              <a:buFont typeface="Arial" panose="020B0604020202020204" pitchFamily="34" charset="0"/>
              <a:buChar char="•"/>
            </a:pPr>
            <a:r>
              <a:rPr lang="en-US" dirty="0"/>
              <a:t>Unified DCB, </a:t>
            </a:r>
            <a:r>
              <a:rPr lang="en-US" dirty="0" err="1"/>
              <a:t>FCoE</a:t>
            </a:r>
            <a:r>
              <a:rPr lang="en-US" dirty="0"/>
              <a:t> converged  management</a:t>
            </a:r>
          </a:p>
          <a:p>
            <a:pPr marL="0" indent="0">
              <a:buNone/>
            </a:pPr>
            <a:endParaRPr lang="en-US" dirty="0"/>
          </a:p>
        </p:txBody>
      </p:sp>
      <p:pic>
        <p:nvPicPr>
          <p:cNvPr id="4" name="Picture 3"/>
          <p:cNvPicPr>
            <a:picLocks noChangeAspect="1"/>
          </p:cNvPicPr>
          <p:nvPr/>
        </p:nvPicPr>
        <p:blipFill>
          <a:blip r:embed="rId2"/>
          <a:stretch>
            <a:fillRect/>
          </a:stretch>
        </p:blipFill>
        <p:spPr>
          <a:xfrm>
            <a:off x="5581168" y="3140968"/>
            <a:ext cx="6131456" cy="3249449"/>
          </a:xfrm>
          <a:prstGeom prst="rect">
            <a:avLst/>
          </a:prstGeom>
        </p:spPr>
      </p:pic>
    </p:spTree>
    <p:extLst>
      <p:ext uri="{BB962C8B-B14F-4D97-AF65-F5344CB8AC3E}">
        <p14:creationId xmlns:p14="http://schemas.microsoft.com/office/powerpoint/2010/main" val="19264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a:t>
            </a:r>
            <a:r>
              <a:rPr lang="fr-FR" dirty="0" err="1"/>
              <a:t>Fabric</a:t>
            </a:r>
            <a:r>
              <a:rPr lang="fr-FR" dirty="0"/>
              <a:t> Manager - TRILL</a:t>
            </a:r>
            <a:endParaRPr lang="en-US" dirty="0"/>
          </a:p>
          <a:p>
            <a:pPr marL="0" indent="0">
              <a:buNone/>
            </a:pPr>
            <a:endParaRPr lang="en-US" dirty="0"/>
          </a:p>
        </p:txBody>
      </p:sp>
      <p:pic>
        <p:nvPicPr>
          <p:cNvPr id="4" name="Content Placeholder 11"/>
          <p:cNvPicPr>
            <a:picLocks noChangeAspect="1"/>
          </p:cNvPicPr>
          <p:nvPr/>
        </p:nvPicPr>
        <p:blipFill>
          <a:blip r:embed="rId2"/>
          <a:stretch>
            <a:fillRect/>
          </a:stretch>
        </p:blipFill>
        <p:spPr>
          <a:xfrm>
            <a:off x="2063552" y="2824545"/>
            <a:ext cx="4248472" cy="2303296"/>
          </a:xfrm>
          <a:prstGeom prst="rect">
            <a:avLst/>
          </a:prstGeom>
        </p:spPr>
      </p:pic>
      <p:pic>
        <p:nvPicPr>
          <p:cNvPr id="5" name="Picture 4"/>
          <p:cNvPicPr>
            <a:picLocks noChangeAspect="1"/>
          </p:cNvPicPr>
          <p:nvPr/>
        </p:nvPicPr>
        <p:blipFill>
          <a:blip r:embed="rId3"/>
          <a:stretch>
            <a:fillRect/>
          </a:stretch>
        </p:blipFill>
        <p:spPr>
          <a:xfrm>
            <a:off x="522796" y="4631935"/>
            <a:ext cx="4703648" cy="1582987"/>
          </a:xfrm>
          <a:prstGeom prst="rect">
            <a:avLst/>
          </a:prstGeom>
        </p:spPr>
      </p:pic>
      <p:pic>
        <p:nvPicPr>
          <p:cNvPr id="6" name="Picture 5"/>
          <p:cNvPicPr>
            <a:picLocks noChangeAspect="1"/>
          </p:cNvPicPr>
          <p:nvPr/>
        </p:nvPicPr>
        <p:blipFill>
          <a:blip r:embed="rId4"/>
          <a:stretch>
            <a:fillRect/>
          </a:stretch>
        </p:blipFill>
        <p:spPr>
          <a:xfrm>
            <a:off x="2874620" y="5823456"/>
            <a:ext cx="1366695" cy="798269"/>
          </a:xfrm>
          <a:prstGeom prst="rect">
            <a:avLst/>
          </a:prstGeom>
        </p:spPr>
      </p:pic>
      <p:cxnSp>
        <p:nvCxnSpPr>
          <p:cNvPr id="7" name="Straight Arrow Connector 6"/>
          <p:cNvCxnSpPr>
            <a:endCxn id="6" idx="3"/>
          </p:cNvCxnSpPr>
          <p:nvPr/>
        </p:nvCxnSpPr>
        <p:spPr>
          <a:xfrm flipH="1">
            <a:off x="4241315" y="5661248"/>
            <a:ext cx="553033" cy="5613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499467" y="4320297"/>
            <a:ext cx="287890" cy="13987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7378000" y="1418589"/>
            <a:ext cx="4231362" cy="1823605"/>
          </a:xfrm>
          <a:prstGeom prst="rect">
            <a:avLst/>
          </a:prstGeom>
        </p:spPr>
      </p:pic>
      <p:pic>
        <p:nvPicPr>
          <p:cNvPr id="10" name="Picture 9"/>
          <p:cNvPicPr>
            <a:picLocks noChangeAspect="1"/>
          </p:cNvPicPr>
          <p:nvPr/>
        </p:nvPicPr>
        <p:blipFill>
          <a:blip r:embed="rId6"/>
          <a:stretch>
            <a:fillRect/>
          </a:stretch>
        </p:blipFill>
        <p:spPr>
          <a:xfrm>
            <a:off x="6340997" y="3790183"/>
            <a:ext cx="3213240" cy="2636832"/>
          </a:xfrm>
          <a:prstGeom prst="rect">
            <a:avLst/>
          </a:prstGeom>
        </p:spPr>
      </p:pic>
      <p:sp>
        <p:nvSpPr>
          <p:cNvPr id="11" name="Oval 10"/>
          <p:cNvSpPr/>
          <p:nvPr/>
        </p:nvSpPr>
        <p:spPr bwMode="ltGray">
          <a:xfrm>
            <a:off x="8627357" y="5445224"/>
            <a:ext cx="306736" cy="11282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pic>
        <p:nvPicPr>
          <p:cNvPr id="12" name="Picture 11"/>
          <p:cNvPicPr>
            <a:picLocks noChangeAspect="1"/>
          </p:cNvPicPr>
          <p:nvPr/>
        </p:nvPicPr>
        <p:blipFill>
          <a:blip r:embed="rId7"/>
          <a:stretch>
            <a:fillRect/>
          </a:stretch>
        </p:blipFill>
        <p:spPr>
          <a:xfrm>
            <a:off x="8885508" y="3369913"/>
            <a:ext cx="2645291" cy="3037724"/>
          </a:xfrm>
          <a:prstGeom prst="rect">
            <a:avLst/>
          </a:prstGeom>
        </p:spPr>
      </p:pic>
      <p:cxnSp>
        <p:nvCxnSpPr>
          <p:cNvPr id="13" name="Straight Arrow Connector 12"/>
          <p:cNvCxnSpPr>
            <a:endCxn id="9" idx="1"/>
          </p:cNvCxnSpPr>
          <p:nvPr/>
        </p:nvCxnSpPr>
        <p:spPr>
          <a:xfrm flipV="1">
            <a:off x="5879976" y="2330392"/>
            <a:ext cx="1498024" cy="9118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60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a:t>
            </a:r>
            <a:r>
              <a:rPr lang="fr-FR" dirty="0" err="1"/>
              <a:t>Fabric</a:t>
            </a:r>
            <a:r>
              <a:rPr lang="fr-FR" dirty="0"/>
              <a:t> Manager - SPB</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75104" y="4453490"/>
            <a:ext cx="5581833" cy="1642509"/>
          </a:xfrm>
          <a:prstGeom prst="rect">
            <a:avLst/>
          </a:prstGeom>
        </p:spPr>
      </p:pic>
      <p:pic>
        <p:nvPicPr>
          <p:cNvPr id="5" name="Picture 4"/>
          <p:cNvPicPr>
            <a:picLocks noChangeAspect="1"/>
          </p:cNvPicPr>
          <p:nvPr/>
        </p:nvPicPr>
        <p:blipFill>
          <a:blip r:embed="rId3"/>
          <a:stretch>
            <a:fillRect/>
          </a:stretch>
        </p:blipFill>
        <p:spPr>
          <a:xfrm>
            <a:off x="395026" y="2143076"/>
            <a:ext cx="5646097" cy="1645964"/>
          </a:xfrm>
          <a:prstGeom prst="rect">
            <a:avLst/>
          </a:prstGeom>
        </p:spPr>
      </p:pic>
      <p:pic>
        <p:nvPicPr>
          <p:cNvPr id="6" name="Picture 5"/>
          <p:cNvPicPr>
            <a:picLocks noChangeAspect="1"/>
          </p:cNvPicPr>
          <p:nvPr/>
        </p:nvPicPr>
        <p:blipFill>
          <a:blip r:embed="rId4"/>
          <a:stretch>
            <a:fillRect/>
          </a:stretch>
        </p:blipFill>
        <p:spPr>
          <a:xfrm>
            <a:off x="6222831" y="4797209"/>
            <a:ext cx="4781864" cy="1802904"/>
          </a:xfrm>
          <a:prstGeom prst="rect">
            <a:avLst/>
          </a:prstGeom>
        </p:spPr>
      </p:pic>
      <p:pic>
        <p:nvPicPr>
          <p:cNvPr id="7" name="Picture 6"/>
          <p:cNvPicPr>
            <a:picLocks noChangeAspect="1"/>
          </p:cNvPicPr>
          <p:nvPr/>
        </p:nvPicPr>
        <p:blipFill>
          <a:blip r:embed="rId5"/>
          <a:stretch>
            <a:fillRect/>
          </a:stretch>
        </p:blipFill>
        <p:spPr>
          <a:xfrm>
            <a:off x="5375921" y="975950"/>
            <a:ext cx="6418038" cy="1319994"/>
          </a:xfrm>
          <a:prstGeom prst="rect">
            <a:avLst/>
          </a:prstGeom>
        </p:spPr>
      </p:pic>
      <p:pic>
        <p:nvPicPr>
          <p:cNvPr id="8" name="Picture 7"/>
          <p:cNvPicPr>
            <a:picLocks noChangeAspect="1"/>
          </p:cNvPicPr>
          <p:nvPr/>
        </p:nvPicPr>
        <p:blipFill>
          <a:blip r:embed="rId6"/>
          <a:stretch>
            <a:fillRect/>
          </a:stretch>
        </p:blipFill>
        <p:spPr>
          <a:xfrm>
            <a:off x="7247774" y="2632566"/>
            <a:ext cx="4109071" cy="2221186"/>
          </a:xfrm>
          <a:prstGeom prst="rect">
            <a:avLst/>
          </a:prstGeom>
        </p:spPr>
      </p:pic>
      <p:cxnSp>
        <p:nvCxnSpPr>
          <p:cNvPr id="9" name="Straight Arrow Connector 8"/>
          <p:cNvCxnSpPr/>
          <p:nvPr/>
        </p:nvCxnSpPr>
        <p:spPr>
          <a:xfrm>
            <a:off x="6384032" y="1943033"/>
            <a:ext cx="1767159" cy="8377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5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a:t>
            </a:r>
            <a:r>
              <a:rPr lang="fr-FR" dirty="0" err="1"/>
              <a:t>Fabric</a:t>
            </a:r>
            <a:r>
              <a:rPr lang="fr-FR" dirty="0"/>
              <a:t> Manager – SPB (</a:t>
            </a:r>
            <a:r>
              <a:rPr lang="fr-FR" dirty="0" err="1"/>
              <a:t>Con’t</a:t>
            </a:r>
            <a:r>
              <a:rPr lang="fr-FR" dirty="0"/>
              <a:t>)</a:t>
            </a:r>
            <a:endParaRPr lang="en-US" dirty="0"/>
          </a:p>
          <a:p>
            <a:pPr marL="0" indent="0">
              <a:buNone/>
            </a:pPr>
            <a:endParaRPr lang="en-US" dirty="0"/>
          </a:p>
        </p:txBody>
      </p:sp>
      <p:pic>
        <p:nvPicPr>
          <p:cNvPr id="4" name="Content Placeholder 5"/>
          <p:cNvPicPr>
            <a:picLocks noChangeAspect="1"/>
          </p:cNvPicPr>
          <p:nvPr/>
        </p:nvPicPr>
        <p:blipFill>
          <a:blip r:embed="rId2"/>
          <a:stretch>
            <a:fillRect/>
          </a:stretch>
        </p:blipFill>
        <p:spPr>
          <a:xfrm>
            <a:off x="981854" y="2039007"/>
            <a:ext cx="6352509" cy="2891406"/>
          </a:xfrm>
          <a:prstGeom prst="rect">
            <a:avLst/>
          </a:prstGeom>
        </p:spPr>
      </p:pic>
      <p:pic>
        <p:nvPicPr>
          <p:cNvPr id="5" name="Picture 4"/>
          <p:cNvPicPr>
            <a:picLocks noChangeAspect="1"/>
          </p:cNvPicPr>
          <p:nvPr/>
        </p:nvPicPr>
        <p:blipFill>
          <a:blip r:embed="rId3"/>
          <a:stretch>
            <a:fillRect/>
          </a:stretch>
        </p:blipFill>
        <p:spPr>
          <a:xfrm>
            <a:off x="4943872" y="3645024"/>
            <a:ext cx="6279472" cy="2891407"/>
          </a:xfrm>
          <a:prstGeom prst="rect">
            <a:avLst/>
          </a:prstGeom>
        </p:spPr>
      </p:pic>
      <p:sp>
        <p:nvSpPr>
          <p:cNvPr id="6" name="Rounded Rectangle 5"/>
          <p:cNvSpPr/>
          <p:nvPr/>
        </p:nvSpPr>
        <p:spPr bwMode="ltGray">
          <a:xfrm>
            <a:off x="6074658" y="3376603"/>
            <a:ext cx="1259705" cy="192221"/>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Tree>
    <p:extLst>
      <p:ext uri="{BB962C8B-B14F-4D97-AF65-F5344CB8AC3E}">
        <p14:creationId xmlns:p14="http://schemas.microsoft.com/office/powerpoint/2010/main" val="194145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a:t>
            </a:r>
            <a:r>
              <a:rPr lang="fr-FR" dirty="0" err="1"/>
              <a:t>Fabric</a:t>
            </a:r>
            <a:r>
              <a:rPr lang="fr-FR" dirty="0"/>
              <a:t> Manager - EVI</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303609" y="3357381"/>
            <a:ext cx="3957101" cy="3364210"/>
          </a:xfrm>
          <a:prstGeom prst="rect">
            <a:avLst/>
          </a:prstGeom>
        </p:spPr>
      </p:pic>
      <p:pic>
        <p:nvPicPr>
          <p:cNvPr id="5" name="Picture 4"/>
          <p:cNvPicPr>
            <a:picLocks noChangeAspect="1"/>
          </p:cNvPicPr>
          <p:nvPr/>
        </p:nvPicPr>
        <p:blipFill>
          <a:blip r:embed="rId3"/>
          <a:stretch>
            <a:fillRect/>
          </a:stretch>
        </p:blipFill>
        <p:spPr>
          <a:xfrm>
            <a:off x="461420" y="2037456"/>
            <a:ext cx="6551698" cy="2425675"/>
          </a:xfrm>
          <a:prstGeom prst="rect">
            <a:avLst/>
          </a:prstGeom>
        </p:spPr>
      </p:pic>
      <p:pic>
        <p:nvPicPr>
          <p:cNvPr id="6" name="Content Placeholder 16"/>
          <p:cNvPicPr>
            <a:picLocks noChangeAspect="1"/>
          </p:cNvPicPr>
          <p:nvPr/>
        </p:nvPicPr>
        <p:blipFill>
          <a:blip r:embed="rId4"/>
          <a:stretch>
            <a:fillRect/>
          </a:stretch>
        </p:blipFill>
        <p:spPr>
          <a:xfrm>
            <a:off x="7923334" y="484604"/>
            <a:ext cx="3963801" cy="3664646"/>
          </a:xfrm>
          <a:prstGeom prst="rect">
            <a:avLst/>
          </a:prstGeom>
        </p:spPr>
      </p:pic>
      <p:pic>
        <p:nvPicPr>
          <p:cNvPr id="7" name="Picture 6"/>
          <p:cNvPicPr>
            <a:picLocks noChangeAspect="1"/>
          </p:cNvPicPr>
          <p:nvPr/>
        </p:nvPicPr>
        <p:blipFill>
          <a:blip r:embed="rId5"/>
          <a:stretch>
            <a:fillRect/>
          </a:stretch>
        </p:blipFill>
        <p:spPr>
          <a:xfrm>
            <a:off x="866455" y="3729604"/>
            <a:ext cx="5515024" cy="1150209"/>
          </a:xfrm>
          <a:prstGeom prst="rect">
            <a:avLst/>
          </a:prstGeom>
        </p:spPr>
      </p:pic>
      <p:pic>
        <p:nvPicPr>
          <p:cNvPr id="8" name="Picture 7"/>
          <p:cNvPicPr>
            <a:picLocks noChangeAspect="1"/>
          </p:cNvPicPr>
          <p:nvPr/>
        </p:nvPicPr>
        <p:blipFill>
          <a:blip r:embed="rId6"/>
          <a:stretch>
            <a:fillRect/>
          </a:stretch>
        </p:blipFill>
        <p:spPr>
          <a:xfrm>
            <a:off x="2400086" y="4527623"/>
            <a:ext cx="2375930" cy="2112523"/>
          </a:xfrm>
          <a:prstGeom prst="rect">
            <a:avLst/>
          </a:prstGeom>
        </p:spPr>
      </p:pic>
      <p:cxnSp>
        <p:nvCxnSpPr>
          <p:cNvPr id="9" name="Straight Arrow Connector 8"/>
          <p:cNvCxnSpPr/>
          <p:nvPr/>
        </p:nvCxnSpPr>
        <p:spPr>
          <a:xfrm flipH="1">
            <a:off x="3950139" y="3063748"/>
            <a:ext cx="1613888" cy="10855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372460" y="4301650"/>
            <a:ext cx="836402" cy="5781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94412" y="3606499"/>
            <a:ext cx="1332386" cy="15556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094412" y="2037456"/>
            <a:ext cx="2017812" cy="12128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33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a:t>
            </a:r>
            <a:r>
              <a:rPr lang="fr-FR" dirty="0" err="1"/>
              <a:t>Fabric</a:t>
            </a:r>
            <a:r>
              <a:rPr lang="fr-FR" dirty="0"/>
              <a:t> Manager – EVI (</a:t>
            </a:r>
            <a:r>
              <a:rPr lang="fr-FR" dirty="0" err="1"/>
              <a:t>Con’t</a:t>
            </a:r>
            <a:r>
              <a:rPr lang="fr-FR" dirty="0"/>
              <a:t>)</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63352" y="1890248"/>
            <a:ext cx="6781055" cy="1394656"/>
          </a:xfrm>
          <a:prstGeom prst="rect">
            <a:avLst/>
          </a:prstGeom>
        </p:spPr>
      </p:pic>
      <p:pic>
        <p:nvPicPr>
          <p:cNvPr id="5" name="Picture 4"/>
          <p:cNvPicPr>
            <a:picLocks noChangeAspect="1"/>
          </p:cNvPicPr>
          <p:nvPr/>
        </p:nvPicPr>
        <p:blipFill>
          <a:blip r:embed="rId3"/>
          <a:stretch>
            <a:fillRect/>
          </a:stretch>
        </p:blipFill>
        <p:spPr>
          <a:xfrm>
            <a:off x="5807968" y="299112"/>
            <a:ext cx="6024141" cy="1509674"/>
          </a:xfrm>
          <a:prstGeom prst="rect">
            <a:avLst/>
          </a:prstGeom>
        </p:spPr>
      </p:pic>
      <p:pic>
        <p:nvPicPr>
          <p:cNvPr id="6" name="Picture 5"/>
          <p:cNvPicPr>
            <a:picLocks noChangeAspect="1"/>
          </p:cNvPicPr>
          <p:nvPr/>
        </p:nvPicPr>
        <p:blipFill>
          <a:blip r:embed="rId4"/>
          <a:stretch>
            <a:fillRect/>
          </a:stretch>
        </p:blipFill>
        <p:spPr>
          <a:xfrm>
            <a:off x="7450514" y="2518305"/>
            <a:ext cx="4261259" cy="2952924"/>
          </a:xfrm>
          <a:prstGeom prst="rect">
            <a:avLst/>
          </a:prstGeom>
        </p:spPr>
      </p:pic>
      <p:pic>
        <p:nvPicPr>
          <p:cNvPr id="7" name="Picture 6"/>
          <p:cNvPicPr>
            <a:picLocks noChangeAspect="1"/>
          </p:cNvPicPr>
          <p:nvPr/>
        </p:nvPicPr>
        <p:blipFill>
          <a:blip r:embed="rId5"/>
          <a:stretch>
            <a:fillRect/>
          </a:stretch>
        </p:blipFill>
        <p:spPr>
          <a:xfrm>
            <a:off x="477211" y="3577867"/>
            <a:ext cx="3766915" cy="2416826"/>
          </a:xfrm>
          <a:prstGeom prst="rect">
            <a:avLst/>
          </a:prstGeom>
        </p:spPr>
      </p:pic>
      <p:pic>
        <p:nvPicPr>
          <p:cNvPr id="8" name="Picture 7"/>
          <p:cNvPicPr>
            <a:picLocks noChangeAspect="1"/>
          </p:cNvPicPr>
          <p:nvPr/>
        </p:nvPicPr>
        <p:blipFill>
          <a:blip r:embed="rId6"/>
          <a:stretch>
            <a:fillRect/>
          </a:stretch>
        </p:blipFill>
        <p:spPr>
          <a:xfrm>
            <a:off x="4461696" y="4251193"/>
            <a:ext cx="2830878" cy="1940635"/>
          </a:xfrm>
          <a:prstGeom prst="rect">
            <a:avLst/>
          </a:prstGeom>
        </p:spPr>
      </p:pic>
      <p:cxnSp>
        <p:nvCxnSpPr>
          <p:cNvPr id="9" name="Straight Arrow Connector 8"/>
          <p:cNvCxnSpPr/>
          <p:nvPr/>
        </p:nvCxnSpPr>
        <p:spPr>
          <a:xfrm>
            <a:off x="839416" y="2780928"/>
            <a:ext cx="1800200" cy="10226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8" idx="0"/>
          </p:cNvCxnSpPr>
          <p:nvPr/>
        </p:nvCxnSpPr>
        <p:spPr>
          <a:xfrm flipH="1">
            <a:off x="5877135" y="3102581"/>
            <a:ext cx="232911" cy="11486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9696400" y="1168953"/>
            <a:ext cx="1800201" cy="13493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25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Additional</a:t>
            </a:r>
            <a:r>
              <a:rPr lang="fr-FR" dirty="0"/>
              <a:t> Modules for DC</a:t>
            </a:r>
            <a:endParaRPr lang="en-US" dirty="0"/>
          </a:p>
        </p:txBody>
      </p:sp>
      <p:sp>
        <p:nvSpPr>
          <p:cNvPr id="3" name="Content Placeholder 2"/>
          <p:cNvSpPr>
            <a:spLocks noGrp="1"/>
          </p:cNvSpPr>
          <p:nvPr>
            <p:ph idx="1"/>
          </p:nvPr>
        </p:nvSpPr>
        <p:spPr/>
        <p:txBody>
          <a:bodyPr/>
          <a:lstStyle/>
          <a:p>
            <a:pPr marL="0" indent="0">
              <a:buClr>
                <a:schemeClr val="accent1"/>
              </a:buClr>
              <a:buNone/>
            </a:pPr>
            <a:r>
              <a:rPr lang="fr-FR" dirty="0"/>
              <a:t>VAN </a:t>
            </a:r>
            <a:r>
              <a:rPr lang="fr-FR" dirty="0" err="1"/>
              <a:t>Fabric</a:t>
            </a:r>
            <a:r>
              <a:rPr lang="fr-FR" dirty="0"/>
              <a:t> Manager - SAN</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31988" y="1772816"/>
            <a:ext cx="5392484" cy="2738677"/>
          </a:xfrm>
          <a:prstGeom prst="rect">
            <a:avLst/>
          </a:prstGeom>
        </p:spPr>
      </p:pic>
      <p:pic>
        <p:nvPicPr>
          <p:cNvPr id="5" name="Picture 4"/>
          <p:cNvPicPr>
            <a:picLocks noChangeAspect="1"/>
          </p:cNvPicPr>
          <p:nvPr/>
        </p:nvPicPr>
        <p:blipFill>
          <a:blip r:embed="rId3"/>
          <a:stretch>
            <a:fillRect/>
          </a:stretch>
        </p:blipFill>
        <p:spPr>
          <a:xfrm>
            <a:off x="1489133" y="3094487"/>
            <a:ext cx="4059186" cy="2062623"/>
          </a:xfrm>
          <a:prstGeom prst="rect">
            <a:avLst/>
          </a:prstGeom>
        </p:spPr>
      </p:pic>
      <p:cxnSp>
        <p:nvCxnSpPr>
          <p:cNvPr id="6" name="Straight Arrow Connector 5"/>
          <p:cNvCxnSpPr/>
          <p:nvPr/>
        </p:nvCxnSpPr>
        <p:spPr>
          <a:xfrm flipH="1">
            <a:off x="4345995" y="2878555"/>
            <a:ext cx="1202324" cy="4950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1312980" y="3939587"/>
            <a:ext cx="4411492" cy="2372344"/>
          </a:xfrm>
          <a:prstGeom prst="rect">
            <a:avLst/>
          </a:prstGeom>
        </p:spPr>
      </p:pic>
      <p:pic>
        <p:nvPicPr>
          <p:cNvPr id="8" name="Picture 7"/>
          <p:cNvPicPr>
            <a:picLocks noChangeAspect="1"/>
          </p:cNvPicPr>
          <p:nvPr/>
        </p:nvPicPr>
        <p:blipFill>
          <a:blip r:embed="rId5"/>
          <a:stretch>
            <a:fillRect/>
          </a:stretch>
        </p:blipFill>
        <p:spPr>
          <a:xfrm>
            <a:off x="6094412" y="530012"/>
            <a:ext cx="5723355" cy="2937896"/>
          </a:xfrm>
          <a:prstGeom prst="rect">
            <a:avLst/>
          </a:prstGeom>
          <a:noFill/>
          <a:ln>
            <a:noFill/>
          </a:ln>
        </p:spPr>
      </p:pic>
      <p:pic>
        <p:nvPicPr>
          <p:cNvPr id="9" name="Picture 8"/>
          <p:cNvPicPr>
            <a:picLocks noChangeAspect="1"/>
          </p:cNvPicPr>
          <p:nvPr/>
        </p:nvPicPr>
        <p:blipFill>
          <a:blip r:embed="rId6"/>
          <a:stretch>
            <a:fillRect/>
          </a:stretch>
        </p:blipFill>
        <p:spPr>
          <a:xfrm>
            <a:off x="6056626" y="3653576"/>
            <a:ext cx="5828754" cy="2256755"/>
          </a:xfrm>
          <a:prstGeom prst="rect">
            <a:avLst/>
          </a:prstGeom>
        </p:spPr>
      </p:pic>
      <p:sp>
        <p:nvSpPr>
          <p:cNvPr id="10" name="Rounded Rectangle 9"/>
          <p:cNvSpPr/>
          <p:nvPr/>
        </p:nvSpPr>
        <p:spPr bwMode="ltGray">
          <a:xfrm>
            <a:off x="10810412" y="4995512"/>
            <a:ext cx="789751" cy="13024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pic>
        <p:nvPicPr>
          <p:cNvPr id="11" name="Picture 10"/>
          <p:cNvPicPr>
            <a:picLocks noChangeAspect="1"/>
          </p:cNvPicPr>
          <p:nvPr/>
        </p:nvPicPr>
        <p:blipFill>
          <a:blip r:embed="rId7"/>
          <a:stretch>
            <a:fillRect/>
          </a:stretch>
        </p:blipFill>
        <p:spPr>
          <a:xfrm>
            <a:off x="6056625" y="3645024"/>
            <a:ext cx="5828755" cy="2261155"/>
          </a:xfrm>
          <a:prstGeom prst="rect">
            <a:avLst/>
          </a:prstGeom>
        </p:spPr>
      </p:pic>
    </p:spTree>
    <p:extLst>
      <p:ext uri="{BB962C8B-B14F-4D97-AF65-F5344CB8AC3E}">
        <p14:creationId xmlns:p14="http://schemas.microsoft.com/office/powerpoint/2010/main" val="247392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Agenda</a:t>
            </a:r>
            <a:endParaRPr lang="en-US" dirty="0"/>
          </a:p>
        </p:txBody>
      </p:sp>
      <p:sp>
        <p:nvSpPr>
          <p:cNvPr id="3" name="Content Placeholder 2"/>
          <p:cNvSpPr>
            <a:spLocks noGrp="1"/>
          </p:cNvSpPr>
          <p:nvPr>
            <p:ph type="body" sz="quarter" idx="14"/>
          </p:nvPr>
        </p:nvSpPr>
        <p:spPr>
          <a:xfrm>
            <a:off x="728052" y="1307232"/>
            <a:ext cx="9031897" cy="4786064"/>
          </a:xfrm>
        </p:spPr>
        <p:txBody>
          <a:bodyPr/>
          <a:lstStyle/>
          <a:p>
            <a:pPr marL="457200" lvl="0" indent="-457200" fontAlgn="base">
              <a:lnSpc>
                <a:spcPct val="95000"/>
              </a:lnSpc>
              <a:spcBef>
                <a:spcPts val="900"/>
              </a:spcBef>
              <a:spcAft>
                <a:spcPct val="0"/>
              </a:spcAft>
              <a:buClr>
                <a:srgbClr val="F8981E"/>
              </a:buClr>
              <a:buFont typeface="+mj-lt"/>
              <a:buAutoNum type="arabicPeriod"/>
            </a:pPr>
            <a:r>
              <a:rPr lang="fr-FR" b="1" kern="0" dirty="0" err="1">
                <a:solidFill>
                  <a:srgbClr val="595959"/>
                </a:solidFill>
                <a:latin typeface="Arial" pitchFamily="34" charset="0"/>
                <a:cs typeface="Arial" pitchFamily="34" charset="0"/>
              </a:rPr>
              <a:t>Managing</a:t>
            </a:r>
            <a:r>
              <a:rPr lang="fr-FR" b="1" kern="0" dirty="0">
                <a:solidFill>
                  <a:srgbClr val="595959"/>
                </a:solidFill>
                <a:latin typeface="Arial" pitchFamily="34" charset="0"/>
                <a:cs typeface="Arial" pitchFamily="34" charset="0"/>
              </a:rPr>
              <a:t> DC </a:t>
            </a:r>
            <a:r>
              <a:rPr lang="fr-FR" b="1" kern="0" dirty="0" err="1">
                <a:solidFill>
                  <a:srgbClr val="595959"/>
                </a:solidFill>
                <a:latin typeface="Arial" pitchFamily="34" charset="0"/>
                <a:cs typeface="Arial" pitchFamily="34" charset="0"/>
              </a:rPr>
              <a:t>using</a:t>
            </a:r>
            <a:r>
              <a:rPr lang="fr-FR" b="1" kern="0" dirty="0">
                <a:solidFill>
                  <a:srgbClr val="595959"/>
                </a:solidFill>
                <a:latin typeface="Arial" pitchFamily="34" charset="0"/>
                <a:cs typeface="Arial" pitchFamily="34" charset="0"/>
              </a:rPr>
              <a:t> base </a:t>
            </a:r>
            <a:r>
              <a:rPr lang="fr-FR" b="1" kern="0" dirty="0" err="1">
                <a:solidFill>
                  <a:srgbClr val="595959"/>
                </a:solidFill>
                <a:latin typeface="Arial" pitchFamily="34" charset="0"/>
                <a:cs typeface="Arial" pitchFamily="34" charset="0"/>
              </a:rPr>
              <a:t>platform</a:t>
            </a:r>
            <a:r>
              <a:rPr lang="fr-FR" b="1" kern="0" dirty="0">
                <a:solidFill>
                  <a:srgbClr val="595959"/>
                </a:solidFill>
                <a:latin typeface="Arial" pitchFamily="34" charset="0"/>
                <a:cs typeface="Arial" pitchFamily="34" charset="0"/>
              </a:rPr>
              <a:t> </a:t>
            </a:r>
            <a:r>
              <a:rPr lang="fr-FR" b="1" kern="0" dirty="0" err="1">
                <a:solidFill>
                  <a:srgbClr val="595959"/>
                </a:solidFill>
                <a:latin typeface="Arial" pitchFamily="34" charset="0"/>
                <a:cs typeface="Arial" pitchFamily="34" charset="0"/>
              </a:rPr>
              <a:t>features</a:t>
            </a:r>
            <a:endParaRPr lang="en-US" b="1"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Monitoring: </a:t>
            </a:r>
            <a:r>
              <a:rPr lang="fr-FR" sz="1400" kern="0" dirty="0" err="1">
                <a:solidFill>
                  <a:srgbClr val="595959"/>
                </a:solidFill>
                <a:latin typeface="Arial" pitchFamily="34" charset="0"/>
                <a:cs typeface="Arial" pitchFamily="34" charset="0"/>
              </a:rPr>
              <a:t>alarms</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status</a:t>
            </a:r>
            <a:r>
              <a:rPr lang="fr-FR" sz="1400" kern="0" dirty="0">
                <a:solidFill>
                  <a:srgbClr val="595959"/>
                </a:solidFill>
                <a:latin typeface="Arial" pitchFamily="34" charset="0"/>
                <a:cs typeface="Arial" pitchFamily="34" charset="0"/>
              </a:rPr>
              <a:t>, performance …</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Topologies</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Day 2 Day </a:t>
            </a:r>
            <a:r>
              <a:rPr lang="fr-FR" sz="1400" kern="0" dirty="0" err="1">
                <a:solidFill>
                  <a:srgbClr val="595959"/>
                </a:solidFill>
                <a:latin typeface="Arial" pitchFamily="34" charset="0"/>
                <a:cs typeface="Arial" pitchFamily="34" charset="0"/>
              </a:rPr>
              <a:t>operations</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Manage configurations &amp; </a:t>
            </a:r>
            <a:r>
              <a:rPr lang="fr-FR" sz="1400" kern="0" dirty="0" err="1">
                <a:solidFill>
                  <a:srgbClr val="595959"/>
                </a:solidFill>
                <a:latin typeface="Arial" pitchFamily="34" charset="0"/>
                <a:cs typeface="Arial" pitchFamily="34" charset="0"/>
              </a:rPr>
              <a:t>firmwares</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Virtual </a:t>
            </a:r>
            <a:r>
              <a:rPr lang="fr-FR" sz="1400" kern="0" dirty="0" err="1">
                <a:solidFill>
                  <a:srgbClr val="595959"/>
                </a:solidFill>
                <a:latin typeface="Arial" pitchFamily="34" charset="0"/>
                <a:cs typeface="Arial" pitchFamily="34" charset="0"/>
              </a:rPr>
              <a:t>Environment</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VXLAN</a:t>
            </a:r>
          </a:p>
          <a:p>
            <a:pPr marL="990600" lvl="1" indent="-542925" fontAlgn="base">
              <a:lnSpc>
                <a:spcPct val="95000"/>
              </a:lnSpc>
              <a:spcBef>
                <a:spcPts val="225"/>
              </a:spcBef>
              <a:spcAft>
                <a:spcPct val="0"/>
              </a:spcAft>
              <a:buClr>
                <a:srgbClr val="FF9933"/>
              </a:buClr>
              <a:buFont typeface="+mj-lt"/>
              <a:buAutoNum type="romanLcPeriod"/>
            </a:pPr>
            <a:r>
              <a:rPr lang="fr-FR" sz="1400" kern="0" dirty="0" err="1">
                <a:solidFill>
                  <a:srgbClr val="595959"/>
                </a:solidFill>
                <a:latin typeface="Arial" pitchFamily="34" charset="0"/>
                <a:cs typeface="Arial" pitchFamily="34" charset="0"/>
              </a:rPr>
              <a:t>OneView</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integration</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SCOM </a:t>
            </a:r>
            <a:r>
              <a:rPr lang="fr-FR" sz="1400" kern="0" dirty="0" err="1">
                <a:solidFill>
                  <a:srgbClr val="595959"/>
                </a:solidFill>
                <a:latin typeface="Arial" pitchFamily="34" charset="0"/>
                <a:cs typeface="Arial" pitchFamily="34" charset="0"/>
              </a:rPr>
              <a:t>integration</a:t>
            </a:r>
            <a:endParaRPr lang="fr-FR" sz="1400" kern="0" dirty="0">
              <a:solidFill>
                <a:srgbClr val="595959"/>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err="1">
                <a:solidFill>
                  <a:srgbClr val="595959"/>
                </a:solidFill>
                <a:latin typeface="Arial" pitchFamily="34" charset="0"/>
                <a:cs typeface="Arial" pitchFamily="34" charset="0"/>
              </a:rPr>
              <a:t>eAPI</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example</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with</a:t>
            </a:r>
            <a:r>
              <a:rPr lang="fr-FR" sz="1400" kern="0" dirty="0">
                <a:solidFill>
                  <a:srgbClr val="595959"/>
                </a:solidFill>
                <a:latin typeface="Arial" pitchFamily="34" charset="0"/>
                <a:cs typeface="Arial" pitchFamily="34" charset="0"/>
              </a:rPr>
              <a:t> SCOM </a:t>
            </a:r>
            <a:r>
              <a:rPr lang="fr-FR" sz="1400" kern="0" dirty="0" err="1">
                <a:solidFill>
                  <a:srgbClr val="595959"/>
                </a:solidFill>
                <a:latin typeface="Arial" pitchFamily="34" charset="0"/>
                <a:cs typeface="Arial" pitchFamily="34" charset="0"/>
              </a:rPr>
              <a:t>enhance</a:t>
            </a:r>
            <a:r>
              <a:rPr lang="fr-FR" sz="1400" kern="0" dirty="0">
                <a:solidFill>
                  <a:srgbClr val="595959"/>
                </a:solidFill>
                <a:latin typeface="Arial" pitchFamily="34" charset="0"/>
                <a:cs typeface="Arial" pitchFamily="34" charset="0"/>
              </a:rPr>
              <a:t> </a:t>
            </a:r>
            <a:r>
              <a:rPr lang="fr-FR" sz="1400" kern="0" dirty="0" err="1">
                <a:solidFill>
                  <a:srgbClr val="595959"/>
                </a:solidFill>
                <a:latin typeface="Arial" pitchFamily="34" charset="0"/>
                <a:cs typeface="Arial" pitchFamily="34" charset="0"/>
              </a:rPr>
              <a:t>integration</a:t>
            </a:r>
            <a:r>
              <a:rPr lang="fr-FR" sz="1400" kern="0" dirty="0">
                <a:solidFill>
                  <a:srgbClr val="595959"/>
                </a:solidFill>
                <a:latin typeface="Arial" pitchFamily="34" charset="0"/>
                <a:cs typeface="Arial" pitchFamily="34" charset="0"/>
              </a:rPr>
              <a:t>)</a:t>
            </a:r>
          </a:p>
          <a:p>
            <a:pPr marL="514350" lvl="0" indent="-514350" fontAlgn="base">
              <a:lnSpc>
                <a:spcPct val="95000"/>
              </a:lnSpc>
              <a:spcBef>
                <a:spcPts val="900"/>
              </a:spcBef>
              <a:spcAft>
                <a:spcPct val="0"/>
              </a:spcAft>
              <a:buClr>
                <a:srgbClr val="F8981E"/>
              </a:buClr>
              <a:buFont typeface="+mj-lt"/>
              <a:buAutoNum type="arabicPeriod"/>
            </a:pPr>
            <a:r>
              <a:rPr lang="fr-FR" b="1" kern="0" dirty="0" err="1">
                <a:solidFill>
                  <a:srgbClr val="595959"/>
                </a:solidFill>
                <a:latin typeface="Arial" pitchFamily="34" charset="0"/>
                <a:cs typeface="Arial" pitchFamily="34" charset="0"/>
              </a:rPr>
              <a:t>Additional</a:t>
            </a:r>
            <a:r>
              <a:rPr lang="fr-FR" b="1" kern="0" dirty="0">
                <a:solidFill>
                  <a:srgbClr val="595959"/>
                </a:solidFill>
                <a:latin typeface="Arial" pitchFamily="34" charset="0"/>
                <a:cs typeface="Arial" pitchFamily="34" charset="0"/>
              </a:rPr>
              <a:t> modules for DC</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NTA</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SHM</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APM / BSP</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VAN Connection Manager</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VAN RAM</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VAN SDNM</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VAN </a:t>
            </a:r>
            <a:r>
              <a:rPr lang="fr-FR" sz="1400" kern="0" dirty="0" err="1">
                <a:solidFill>
                  <a:srgbClr val="595959"/>
                </a:solidFill>
                <a:latin typeface="Arial" pitchFamily="34" charset="0"/>
                <a:cs typeface="Arial" pitchFamily="34" charset="0"/>
              </a:rPr>
              <a:t>Fabric</a:t>
            </a:r>
            <a:r>
              <a:rPr lang="fr-FR" sz="1400" kern="0" dirty="0">
                <a:solidFill>
                  <a:srgbClr val="595959"/>
                </a:solidFill>
                <a:latin typeface="Arial" pitchFamily="34" charset="0"/>
                <a:cs typeface="Arial" pitchFamily="34" charset="0"/>
              </a:rPr>
              <a:t> Manager</a:t>
            </a:r>
          </a:p>
          <a:p>
            <a:pPr marL="457200" lvl="0" indent="-457200" fontAlgn="base">
              <a:lnSpc>
                <a:spcPct val="95000"/>
              </a:lnSpc>
              <a:spcBef>
                <a:spcPts val="900"/>
              </a:spcBef>
              <a:spcAft>
                <a:spcPct val="0"/>
              </a:spcAft>
              <a:buClr>
                <a:srgbClr val="F8981E"/>
              </a:buClr>
              <a:buFont typeface="+mj-lt"/>
              <a:buAutoNum type="arabicPeriod"/>
            </a:pPr>
            <a:r>
              <a:rPr lang="fr-FR" sz="2000" b="1" kern="0" dirty="0">
                <a:latin typeface="Arial" pitchFamily="34" charset="0"/>
                <a:cs typeface="Arial" pitchFamily="34" charset="0"/>
              </a:rPr>
              <a:t>Live </a:t>
            </a:r>
            <a:r>
              <a:rPr lang="fr-FR" sz="2000" b="1" kern="0" dirty="0" err="1">
                <a:latin typeface="Arial" pitchFamily="34" charset="0"/>
                <a:cs typeface="Arial" pitchFamily="34" charset="0"/>
              </a:rPr>
              <a:t>Demo</a:t>
            </a:r>
            <a:r>
              <a:rPr lang="fr-FR" sz="2000" b="1" kern="0" dirty="0">
                <a:latin typeface="Arial" pitchFamily="34" charset="0"/>
                <a:cs typeface="Arial" pitchFamily="34" charset="0"/>
              </a:rPr>
              <a:t> of main points</a:t>
            </a:r>
            <a:endParaRPr lang="en-US" sz="2000" dirty="0"/>
          </a:p>
        </p:txBody>
      </p:sp>
    </p:spTree>
    <p:extLst>
      <p:ext uri="{BB962C8B-B14F-4D97-AF65-F5344CB8AC3E}">
        <p14:creationId xmlns:p14="http://schemas.microsoft.com/office/powerpoint/2010/main" val="27718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Demonstration</a:t>
            </a:r>
            <a:br>
              <a:rPr lang="en-US" dirty="0"/>
            </a:br>
            <a:endParaRPr lang="en-US" dirty="0"/>
          </a:p>
        </p:txBody>
      </p:sp>
      <p:sp>
        <p:nvSpPr>
          <p:cNvPr id="3" name="Text Placeholder 2"/>
          <p:cNvSpPr>
            <a:spLocks noGrp="1"/>
          </p:cNvSpPr>
          <p:nvPr>
            <p:ph type="body" sz="quarter" idx="14"/>
          </p:nvPr>
        </p:nvSpPr>
        <p:spPr/>
        <p:txBody>
          <a:bodyPr/>
          <a:lstStyle/>
          <a:p>
            <a:r>
              <a:rPr lang="fr-FR" dirty="0">
                <a:solidFill>
                  <a:schemeClr val="bg1"/>
                </a:solidFill>
              </a:rPr>
              <a:t>Live </a:t>
            </a:r>
            <a:r>
              <a:rPr lang="fr-FR" dirty="0" err="1">
                <a:solidFill>
                  <a:schemeClr val="bg1"/>
                </a:solidFill>
              </a:rPr>
              <a:t>demonstration</a:t>
            </a:r>
            <a:r>
              <a:rPr lang="fr-FR" dirty="0">
                <a:solidFill>
                  <a:schemeClr val="bg1"/>
                </a:solidFill>
              </a:rPr>
              <a:t> </a:t>
            </a:r>
            <a:r>
              <a:rPr lang="fr-FR" dirty="0" err="1">
                <a:solidFill>
                  <a:schemeClr val="bg1"/>
                </a:solidFill>
              </a:rPr>
              <a:t>using</a:t>
            </a:r>
            <a:r>
              <a:rPr lang="fr-FR" dirty="0">
                <a:solidFill>
                  <a:schemeClr val="bg1"/>
                </a:solidFill>
              </a:rPr>
              <a:t> </a:t>
            </a:r>
            <a:r>
              <a:rPr lang="fr-FR" dirty="0" err="1">
                <a:solidFill>
                  <a:schemeClr val="bg1"/>
                </a:solidFill>
              </a:rPr>
              <a:t>iMC</a:t>
            </a:r>
            <a:r>
              <a:rPr lang="fr-FR" dirty="0">
                <a:solidFill>
                  <a:schemeClr val="bg1"/>
                </a:solidFill>
              </a:rPr>
              <a:t> 7.2 Grenoble Innovation Center </a:t>
            </a:r>
            <a:r>
              <a:rPr lang="fr-FR" dirty="0" err="1" smtClean="0">
                <a:solidFill>
                  <a:schemeClr val="bg1"/>
                </a:solidFill>
              </a:rPr>
              <a:t>Lab</a:t>
            </a:r>
            <a:endParaRPr lang="en-US" dirty="0">
              <a:solidFill>
                <a:schemeClr val="bg1"/>
              </a:solidFill>
            </a:endParaRPr>
          </a:p>
        </p:txBody>
      </p:sp>
    </p:spTree>
    <p:extLst>
      <p:ext uri="{BB962C8B-B14F-4D97-AF65-F5344CB8AC3E}">
        <p14:creationId xmlns:p14="http://schemas.microsoft.com/office/powerpoint/2010/main" val="349267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Live </a:t>
            </a:r>
            <a:r>
              <a:rPr lang="fr-FR" dirty="0" err="1"/>
              <a:t>Demo</a:t>
            </a:r>
            <a:endParaRPr lang="en-US" dirty="0"/>
          </a:p>
        </p:txBody>
      </p:sp>
      <p:pic>
        <p:nvPicPr>
          <p:cNvPr id="5" name="Picture 4"/>
          <p:cNvPicPr>
            <a:picLocks noChangeAspect="1"/>
          </p:cNvPicPr>
          <p:nvPr/>
        </p:nvPicPr>
        <p:blipFill>
          <a:blip r:embed="rId2"/>
          <a:stretch>
            <a:fillRect/>
          </a:stretch>
        </p:blipFill>
        <p:spPr>
          <a:xfrm>
            <a:off x="407368" y="1196752"/>
            <a:ext cx="6189641" cy="3409303"/>
          </a:xfrm>
          <a:prstGeom prst="rect">
            <a:avLst/>
          </a:prstGeom>
        </p:spPr>
      </p:pic>
      <p:pic>
        <p:nvPicPr>
          <p:cNvPr id="6" name="Picture 5"/>
          <p:cNvPicPr>
            <a:picLocks noChangeAspect="1"/>
          </p:cNvPicPr>
          <p:nvPr/>
        </p:nvPicPr>
        <p:blipFill>
          <a:blip r:embed="rId3"/>
          <a:stretch>
            <a:fillRect/>
          </a:stretch>
        </p:blipFill>
        <p:spPr>
          <a:xfrm>
            <a:off x="5447928" y="2832396"/>
            <a:ext cx="5808599" cy="3547318"/>
          </a:xfrm>
          <a:prstGeom prst="rect">
            <a:avLst/>
          </a:prstGeom>
        </p:spPr>
      </p:pic>
    </p:spTree>
    <p:extLst>
      <p:ext uri="{BB962C8B-B14F-4D97-AF65-F5344CB8AC3E}">
        <p14:creationId xmlns:p14="http://schemas.microsoft.com/office/powerpoint/2010/main" val="89227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DC Network Management</a:t>
            </a:r>
            <a:endParaRPr lang="en-US" dirty="0"/>
          </a:p>
        </p:txBody>
      </p:sp>
      <p:sp>
        <p:nvSpPr>
          <p:cNvPr id="7" name="Subtitle 6"/>
          <p:cNvSpPr>
            <a:spLocks noGrp="1"/>
          </p:cNvSpPr>
          <p:nvPr>
            <p:ph type="subTitle" idx="1"/>
          </p:nvPr>
        </p:nvSpPr>
        <p:spPr/>
        <p:txBody>
          <a:bodyPr/>
          <a:lstStyle/>
          <a:p>
            <a:r>
              <a:rPr lang="en-US" dirty="0"/>
              <a:t>Facilitate DC Management with </a:t>
            </a:r>
            <a:r>
              <a:rPr lang="en-US" dirty="0" err="1"/>
              <a:t>iMC</a:t>
            </a:r>
            <a:endParaRPr lang="en-US" dirty="0"/>
          </a:p>
        </p:txBody>
      </p:sp>
      <p:sp>
        <p:nvSpPr>
          <p:cNvPr id="9" name="Text Placeholder 8"/>
          <p:cNvSpPr>
            <a:spLocks noGrp="1"/>
          </p:cNvSpPr>
          <p:nvPr>
            <p:ph type="body" sz="quarter" idx="13"/>
          </p:nvPr>
        </p:nvSpPr>
        <p:spPr/>
        <p:txBody>
          <a:bodyPr/>
          <a:lstStyle/>
          <a:p>
            <a:r>
              <a:rPr lang="en-US" dirty="0"/>
              <a:t>June 12, 2016</a:t>
            </a:r>
            <a:endParaRPr lang="en-US" dirty="0"/>
          </a:p>
        </p:txBody>
      </p:sp>
      <p:sp>
        <p:nvSpPr>
          <p:cNvPr id="5" name="TextBox 4"/>
          <p:cNvSpPr txBox="1"/>
          <p:nvPr/>
        </p:nvSpPr>
        <p:spPr>
          <a:xfrm>
            <a:off x="9086193" y="5604641"/>
            <a:ext cx="2667000" cy="83820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00" b="1" dirty="0" smtClean="0">
                <a:solidFill>
                  <a:srgbClr val="5F5F5F"/>
                </a:solidFill>
              </a:rPr>
              <a:t>Note: </a:t>
            </a:r>
            <a:r>
              <a:rPr lang="en-US" sz="1000" dirty="0" smtClean="0">
                <a:solidFill>
                  <a:srgbClr val="5F5F5F"/>
                </a:solidFill>
              </a:rPr>
              <a:t>The speaker notes for this slide include detailed instructions on how to insert a Title Slide with a different picture.</a:t>
            </a:r>
          </a:p>
          <a:p>
            <a:pPr>
              <a:lnSpc>
                <a:spcPct val="90000"/>
              </a:lnSpc>
              <a:spcBef>
                <a:spcPts val="600"/>
              </a:spcBef>
            </a:pPr>
            <a:r>
              <a:rPr lang="en-US" sz="1000" b="1" dirty="0" smtClean="0">
                <a:solidFill>
                  <a:srgbClr val="5F5F5F"/>
                </a:solidFill>
              </a:rPr>
              <a:t>Tip! </a:t>
            </a:r>
            <a:r>
              <a:rPr lang="en-US" sz="1000" dirty="0" smtClean="0">
                <a:solidFill>
                  <a:srgbClr val="5F5F5F"/>
                </a:solidFill>
              </a:rPr>
              <a:t>Remember to remove this text box.</a:t>
            </a:r>
          </a:p>
        </p:txBody>
      </p:sp>
    </p:spTree>
    <p:extLst>
      <p:ext uri="{BB962C8B-B14F-4D97-AF65-F5344CB8AC3E}">
        <p14:creationId xmlns:p14="http://schemas.microsoft.com/office/powerpoint/2010/main" val="135886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Live </a:t>
            </a:r>
            <a:r>
              <a:rPr lang="fr-FR" dirty="0" err="1"/>
              <a:t>Demo</a:t>
            </a:r>
            <a:endParaRPr lang="en-US" dirty="0"/>
          </a:p>
        </p:txBody>
      </p:sp>
      <p:sp>
        <p:nvSpPr>
          <p:cNvPr id="3" name="Content Placeholder 2"/>
          <p:cNvSpPr>
            <a:spLocks noGrp="1"/>
          </p:cNvSpPr>
          <p:nvPr>
            <p:ph type="body" sz="quarter" idx="14"/>
          </p:nvPr>
        </p:nvSpPr>
        <p:spPr>
          <a:xfrm>
            <a:off x="2567608" y="2060848"/>
            <a:ext cx="6088028" cy="2625824"/>
          </a:xfrm>
        </p:spPr>
        <p:txBody>
          <a:bodyPr/>
          <a:lstStyle/>
          <a:p>
            <a:pPr marL="457200" lvl="0" indent="-457200" fontAlgn="base">
              <a:lnSpc>
                <a:spcPct val="95000"/>
              </a:lnSpc>
              <a:spcBef>
                <a:spcPts val="900"/>
              </a:spcBef>
              <a:spcAft>
                <a:spcPct val="0"/>
              </a:spcAft>
              <a:buClr>
                <a:srgbClr val="F8981E"/>
              </a:buClr>
              <a:buFont typeface="+mj-lt"/>
              <a:buAutoNum type="arabicPeriod"/>
            </a:pPr>
            <a:r>
              <a:rPr lang="en-US" b="1" kern="0" dirty="0">
                <a:latin typeface="Arial" pitchFamily="34" charset="0"/>
                <a:cs typeface="Arial" pitchFamily="34" charset="0"/>
              </a:rPr>
              <a:t>Be aware and react</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proactive</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Manage the changes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Integrate with DC ecosystem</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able to locate issues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Monitor and Manage specific DC « protocols »</a:t>
            </a:r>
          </a:p>
        </p:txBody>
      </p:sp>
    </p:spTree>
    <p:extLst>
      <p:ext uri="{BB962C8B-B14F-4D97-AF65-F5344CB8AC3E}">
        <p14:creationId xmlns:p14="http://schemas.microsoft.com/office/powerpoint/2010/main" val="368898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Live </a:t>
            </a:r>
            <a:r>
              <a:rPr lang="fr-FR" dirty="0" err="1"/>
              <a:t>Demo</a:t>
            </a:r>
            <a:endParaRPr lang="en-US" dirty="0"/>
          </a:p>
        </p:txBody>
      </p:sp>
      <p:sp>
        <p:nvSpPr>
          <p:cNvPr id="3" name="Content Placeholder 2"/>
          <p:cNvSpPr>
            <a:spLocks noGrp="1"/>
          </p:cNvSpPr>
          <p:nvPr>
            <p:ph type="body" sz="quarter" idx="14"/>
          </p:nvPr>
        </p:nvSpPr>
        <p:spPr>
          <a:xfrm>
            <a:off x="2567608" y="2060848"/>
            <a:ext cx="6088028" cy="2625824"/>
          </a:xfrm>
        </p:spPr>
        <p:txBody>
          <a:bodyPr/>
          <a:lstStyle/>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aware and react</a:t>
            </a:r>
          </a:p>
          <a:p>
            <a:pPr marL="457200" lvl="0" indent="-457200" fontAlgn="base">
              <a:lnSpc>
                <a:spcPct val="95000"/>
              </a:lnSpc>
              <a:spcBef>
                <a:spcPts val="900"/>
              </a:spcBef>
              <a:spcAft>
                <a:spcPct val="0"/>
              </a:spcAft>
              <a:buClr>
                <a:srgbClr val="F8981E"/>
              </a:buClr>
              <a:buFont typeface="+mj-lt"/>
              <a:buAutoNum type="arabicPeriod"/>
            </a:pPr>
            <a:r>
              <a:rPr lang="en-US" b="1" kern="0" dirty="0">
                <a:latin typeface="Arial" pitchFamily="34" charset="0"/>
                <a:cs typeface="Arial" pitchFamily="34" charset="0"/>
              </a:rPr>
              <a:t>Be proactive</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Manage the changes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Integrate with DC ecosystem</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able to locate issues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Monitor and Manage specific DC « protocols »</a:t>
            </a:r>
          </a:p>
        </p:txBody>
      </p:sp>
    </p:spTree>
    <p:extLst>
      <p:ext uri="{BB962C8B-B14F-4D97-AF65-F5344CB8AC3E}">
        <p14:creationId xmlns:p14="http://schemas.microsoft.com/office/powerpoint/2010/main" val="351132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Live </a:t>
            </a:r>
            <a:r>
              <a:rPr lang="fr-FR" dirty="0" err="1"/>
              <a:t>Demo</a:t>
            </a:r>
            <a:endParaRPr lang="en-US" dirty="0"/>
          </a:p>
        </p:txBody>
      </p:sp>
      <p:sp>
        <p:nvSpPr>
          <p:cNvPr id="3" name="Content Placeholder 2"/>
          <p:cNvSpPr>
            <a:spLocks noGrp="1"/>
          </p:cNvSpPr>
          <p:nvPr>
            <p:ph type="body" sz="quarter" idx="14"/>
          </p:nvPr>
        </p:nvSpPr>
        <p:spPr>
          <a:xfrm>
            <a:off x="2567608" y="2060848"/>
            <a:ext cx="6088028" cy="2625824"/>
          </a:xfrm>
        </p:spPr>
        <p:txBody>
          <a:bodyPr/>
          <a:lstStyle/>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aware and react</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proactive</a:t>
            </a:r>
          </a:p>
          <a:p>
            <a:pPr marL="457200" lvl="0" indent="-457200" fontAlgn="base">
              <a:lnSpc>
                <a:spcPct val="95000"/>
              </a:lnSpc>
              <a:spcBef>
                <a:spcPts val="900"/>
              </a:spcBef>
              <a:spcAft>
                <a:spcPct val="0"/>
              </a:spcAft>
              <a:buClr>
                <a:srgbClr val="F8981E"/>
              </a:buClr>
              <a:buFont typeface="+mj-lt"/>
              <a:buAutoNum type="arabicPeriod"/>
            </a:pPr>
            <a:r>
              <a:rPr lang="en-US" b="1" kern="0" dirty="0">
                <a:latin typeface="Arial" pitchFamily="34" charset="0"/>
                <a:cs typeface="Arial" pitchFamily="34" charset="0"/>
              </a:rPr>
              <a:t>Manage the changes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Integrate with DC ecosystem</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able to locate issues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Monitor and Manage specific DC « protocols »</a:t>
            </a:r>
          </a:p>
        </p:txBody>
      </p:sp>
    </p:spTree>
    <p:extLst>
      <p:ext uri="{BB962C8B-B14F-4D97-AF65-F5344CB8AC3E}">
        <p14:creationId xmlns:p14="http://schemas.microsoft.com/office/powerpoint/2010/main" val="98463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Live </a:t>
            </a:r>
            <a:r>
              <a:rPr lang="fr-FR" dirty="0" err="1"/>
              <a:t>Demo</a:t>
            </a:r>
            <a:endParaRPr lang="en-US" dirty="0"/>
          </a:p>
        </p:txBody>
      </p:sp>
      <p:sp>
        <p:nvSpPr>
          <p:cNvPr id="3" name="Content Placeholder 2"/>
          <p:cNvSpPr>
            <a:spLocks noGrp="1"/>
          </p:cNvSpPr>
          <p:nvPr>
            <p:ph type="body" sz="quarter" idx="14"/>
          </p:nvPr>
        </p:nvSpPr>
        <p:spPr>
          <a:xfrm>
            <a:off x="2567608" y="2060848"/>
            <a:ext cx="6088028" cy="2625824"/>
          </a:xfrm>
        </p:spPr>
        <p:txBody>
          <a:bodyPr/>
          <a:lstStyle/>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aware and react</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proactive</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Manage the changes</a:t>
            </a:r>
          </a:p>
          <a:p>
            <a:pPr marL="457200" lvl="0" indent="-457200" fontAlgn="base">
              <a:lnSpc>
                <a:spcPct val="95000"/>
              </a:lnSpc>
              <a:spcBef>
                <a:spcPts val="900"/>
              </a:spcBef>
              <a:spcAft>
                <a:spcPct val="0"/>
              </a:spcAft>
              <a:buClr>
                <a:srgbClr val="F8981E"/>
              </a:buClr>
              <a:buFont typeface="+mj-lt"/>
              <a:buAutoNum type="arabicPeriod"/>
            </a:pPr>
            <a:r>
              <a:rPr lang="en-US" b="1" kern="0" dirty="0">
                <a:latin typeface="Arial" pitchFamily="34" charset="0"/>
                <a:cs typeface="Arial" pitchFamily="34" charset="0"/>
              </a:rPr>
              <a:t>Integrate with DC ecosystem</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able to locate issues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Monitor and Manage specific DC « protocols »</a:t>
            </a:r>
          </a:p>
        </p:txBody>
      </p:sp>
    </p:spTree>
    <p:extLst>
      <p:ext uri="{BB962C8B-B14F-4D97-AF65-F5344CB8AC3E}">
        <p14:creationId xmlns:p14="http://schemas.microsoft.com/office/powerpoint/2010/main" val="247020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Live </a:t>
            </a:r>
            <a:r>
              <a:rPr lang="fr-FR" dirty="0" err="1"/>
              <a:t>Demo</a:t>
            </a:r>
            <a:endParaRPr lang="en-US" dirty="0"/>
          </a:p>
        </p:txBody>
      </p:sp>
      <p:sp>
        <p:nvSpPr>
          <p:cNvPr id="3" name="Content Placeholder 2"/>
          <p:cNvSpPr>
            <a:spLocks noGrp="1"/>
          </p:cNvSpPr>
          <p:nvPr>
            <p:ph type="body" sz="quarter" idx="14"/>
          </p:nvPr>
        </p:nvSpPr>
        <p:spPr>
          <a:xfrm>
            <a:off x="2567608" y="2060848"/>
            <a:ext cx="6088028" cy="2625824"/>
          </a:xfrm>
        </p:spPr>
        <p:txBody>
          <a:bodyPr/>
          <a:lstStyle/>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aware and react</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proactive</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Manage the changes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Integrate with DC ecosystem</a:t>
            </a:r>
          </a:p>
          <a:p>
            <a:pPr marL="457200" lvl="0" indent="-457200" fontAlgn="base">
              <a:lnSpc>
                <a:spcPct val="95000"/>
              </a:lnSpc>
              <a:spcBef>
                <a:spcPts val="900"/>
              </a:spcBef>
              <a:spcAft>
                <a:spcPct val="0"/>
              </a:spcAft>
              <a:buClr>
                <a:srgbClr val="F8981E"/>
              </a:buClr>
              <a:buFont typeface="+mj-lt"/>
              <a:buAutoNum type="arabicPeriod"/>
            </a:pPr>
            <a:r>
              <a:rPr lang="en-US" b="1" kern="0" dirty="0">
                <a:latin typeface="Arial" pitchFamily="34" charset="0"/>
                <a:cs typeface="Arial" pitchFamily="34" charset="0"/>
              </a:rPr>
              <a:t>Be able to locate issues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Monitor and Manage specific DC « protocols »</a:t>
            </a:r>
          </a:p>
        </p:txBody>
      </p:sp>
    </p:spTree>
    <p:extLst>
      <p:ext uri="{BB962C8B-B14F-4D97-AF65-F5344CB8AC3E}">
        <p14:creationId xmlns:p14="http://schemas.microsoft.com/office/powerpoint/2010/main" val="341351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Live </a:t>
            </a:r>
            <a:r>
              <a:rPr lang="fr-FR" dirty="0" err="1"/>
              <a:t>Demo</a:t>
            </a:r>
            <a:endParaRPr lang="en-US" dirty="0"/>
          </a:p>
        </p:txBody>
      </p:sp>
      <p:sp>
        <p:nvSpPr>
          <p:cNvPr id="3" name="Content Placeholder 2"/>
          <p:cNvSpPr>
            <a:spLocks noGrp="1"/>
          </p:cNvSpPr>
          <p:nvPr>
            <p:ph type="body" sz="quarter" idx="14"/>
          </p:nvPr>
        </p:nvSpPr>
        <p:spPr>
          <a:xfrm>
            <a:off x="2567608" y="2060848"/>
            <a:ext cx="6088028" cy="2625824"/>
          </a:xfrm>
        </p:spPr>
        <p:txBody>
          <a:bodyPr/>
          <a:lstStyle/>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aware and react</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proactive</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Manage the changes</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Integrate with DC ecosystem</a:t>
            </a:r>
          </a:p>
          <a:p>
            <a:pPr marL="457200" lvl="0" indent="-457200" fontAlgn="base">
              <a:lnSpc>
                <a:spcPct val="95000"/>
              </a:lnSpc>
              <a:spcBef>
                <a:spcPts val="900"/>
              </a:spcBef>
              <a:spcAft>
                <a:spcPct val="0"/>
              </a:spcAft>
              <a:buClr>
                <a:srgbClr val="F8981E"/>
              </a:buClr>
              <a:buFont typeface="+mj-lt"/>
              <a:buAutoNum type="arabicPeriod"/>
            </a:pPr>
            <a:r>
              <a:rPr lang="en-US" b="1" kern="0" dirty="0">
                <a:solidFill>
                  <a:srgbClr val="595959"/>
                </a:solidFill>
                <a:latin typeface="Arial" pitchFamily="34" charset="0"/>
                <a:cs typeface="Arial" pitchFamily="34" charset="0"/>
              </a:rPr>
              <a:t>Be able to locate issues</a:t>
            </a:r>
          </a:p>
          <a:p>
            <a:pPr marL="457200" lvl="0" indent="-457200" fontAlgn="base">
              <a:lnSpc>
                <a:spcPct val="95000"/>
              </a:lnSpc>
              <a:spcBef>
                <a:spcPts val="900"/>
              </a:spcBef>
              <a:spcAft>
                <a:spcPct val="0"/>
              </a:spcAft>
              <a:buClr>
                <a:srgbClr val="F8981E"/>
              </a:buClr>
              <a:buFont typeface="+mj-lt"/>
              <a:buAutoNum type="arabicPeriod"/>
            </a:pPr>
            <a:r>
              <a:rPr lang="en-US" b="1" kern="0" dirty="0">
                <a:latin typeface="Arial" pitchFamily="34" charset="0"/>
                <a:cs typeface="Arial" pitchFamily="34" charset="0"/>
              </a:rPr>
              <a:t>Monitor and Manage specific DC « protocols »</a:t>
            </a:r>
          </a:p>
        </p:txBody>
      </p:sp>
    </p:spTree>
    <p:extLst>
      <p:ext uri="{BB962C8B-B14F-4D97-AF65-F5344CB8AC3E}">
        <p14:creationId xmlns:p14="http://schemas.microsoft.com/office/powerpoint/2010/main" val="159472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Airheads Community?</a:t>
            </a:r>
          </a:p>
        </p:txBody>
      </p:sp>
      <p:pic>
        <p:nvPicPr>
          <p:cNvPr id="6" name="Picture 5"/>
          <p:cNvPicPr>
            <a:picLocks noChangeAspect="1"/>
          </p:cNvPicPr>
          <p:nvPr/>
        </p:nvPicPr>
        <p:blipFill>
          <a:blip r:embed="rId3"/>
          <a:stretch>
            <a:fillRect/>
          </a:stretch>
        </p:blipFill>
        <p:spPr>
          <a:xfrm>
            <a:off x="7032105" y="670588"/>
            <a:ext cx="4935423" cy="5096035"/>
          </a:xfrm>
          <a:prstGeom prst="rect">
            <a:avLst/>
          </a:prstGeom>
        </p:spPr>
      </p:pic>
      <p:pic>
        <p:nvPicPr>
          <p:cNvPr id="10" name="Content Placeholder 9"/>
          <p:cNvPicPr>
            <a:picLocks noGrp="1" noChangeAspect="1"/>
          </p:cNvPicPr>
          <p:nvPr>
            <p:ph idx="1"/>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78769" y="4803837"/>
            <a:ext cx="2242095" cy="2224332"/>
          </a:xfrm>
          <a:prstGeom prst="rect">
            <a:avLst/>
          </a:prstGeom>
        </p:spPr>
      </p:pic>
      <p:sp>
        <p:nvSpPr>
          <p:cNvPr id="11" name="Content Placeholder 14"/>
          <p:cNvSpPr txBox="1">
            <a:spLocks/>
          </p:cNvSpPr>
          <p:nvPr/>
        </p:nvSpPr>
        <p:spPr>
          <a:xfrm>
            <a:off x="558483" y="1556793"/>
            <a:ext cx="5969856" cy="4520289"/>
          </a:xfrm>
          <a:prstGeom prst="rect">
            <a:avLst/>
          </a:prstGeom>
          <a:noFill/>
        </p:spPr>
        <p:txBody>
          <a:bodyPr vert="horz" lIns="0" tIns="0" rIns="0" bIns="0" rtlCol="0">
            <a:no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228594" lvl="1" indent="0">
              <a:buNone/>
            </a:pPr>
            <a:r>
              <a:rPr lang="en-US" i="1" dirty="0"/>
              <a:t>Airheads Community is the largest professional community of wired and wireless, security and mobility experts. It’s an interactive online community where you can collaborate with some of the sharpest minds in the networking industry. </a:t>
            </a:r>
            <a:endParaRPr lang="en-US" i="1" dirty="0"/>
          </a:p>
          <a:p>
            <a:pPr lvl="1"/>
            <a:endParaRPr lang="en-US" dirty="0"/>
          </a:p>
          <a:p>
            <a:pPr lvl="2"/>
            <a:r>
              <a:rPr lang="en-US" dirty="0"/>
              <a:t>46K+ global members</a:t>
            </a:r>
          </a:p>
          <a:p>
            <a:pPr lvl="2"/>
            <a:r>
              <a:rPr lang="en-US" dirty="0"/>
              <a:t>5,000 (8%) EMEA Airheads</a:t>
            </a:r>
          </a:p>
          <a:p>
            <a:pPr lvl="2"/>
            <a:r>
              <a:rPr lang="en-US" dirty="0"/>
              <a:t> Engineer community of : Customers/ Partners/ Employees/ Influencers/ Tech Bloggers</a:t>
            </a:r>
          </a:p>
          <a:p>
            <a:pPr lvl="2"/>
            <a:r>
              <a:rPr lang="en-US" dirty="0"/>
              <a:t>Avg. response time is 18 min</a:t>
            </a:r>
          </a:p>
          <a:p>
            <a:pPr lvl="2"/>
            <a:r>
              <a:rPr lang="en-US" dirty="0"/>
              <a:t>117k forum posts on Wireless Access | Campus Switching| AAA, NAC, Guest Access &amp; BYOD | Network Management (IMC &amp; </a:t>
            </a:r>
            <a:r>
              <a:rPr lang="en-US" dirty="0" err="1"/>
              <a:t>AirWave</a:t>
            </a:r>
            <a:r>
              <a:rPr lang="en-US" dirty="0"/>
              <a:t>)| Aruba Instant &amp; Cloud Wi-Fi | Mobile Engagement| SDN| Data Center </a:t>
            </a:r>
          </a:p>
          <a:p>
            <a:pPr lvl="2"/>
            <a:r>
              <a:rPr lang="en-US" dirty="0"/>
              <a:t>Free 7200 External Reviewed &amp; Approved Solutions| VRDs| Installation Guides| TAC Support Ticket System</a:t>
            </a:r>
          </a:p>
          <a:p>
            <a:pPr lvl="2"/>
            <a:r>
              <a:rPr lang="en-US" dirty="0"/>
              <a:t>Yearly Airheads track during EMEA Atmosphere</a:t>
            </a:r>
          </a:p>
        </p:txBody>
      </p:sp>
      <p:sp>
        <p:nvSpPr>
          <p:cNvPr id="12" name="Text Placeholder 3"/>
          <p:cNvSpPr>
            <a:spLocks noGrp="1"/>
          </p:cNvSpPr>
          <p:nvPr>
            <p:ph type="body" sz="quarter" idx="13"/>
          </p:nvPr>
        </p:nvSpPr>
        <p:spPr>
          <a:xfrm>
            <a:off x="609442" y="934240"/>
            <a:ext cx="10969943" cy="381000"/>
          </a:xfrm>
        </p:spPr>
        <p:txBody>
          <a:bodyPr/>
          <a:lstStyle/>
          <a:p>
            <a:r>
              <a:rPr lang="en-US" sz="1600" dirty="0"/>
              <a:t>http://</a:t>
            </a:r>
            <a:r>
              <a:rPr lang="en-US" sz="1600" dirty="0" err="1"/>
              <a:t>community.arubanetworks.com</a:t>
            </a:r>
            <a:r>
              <a:rPr lang="en-US" sz="1600" dirty="0"/>
              <a:t>/</a:t>
            </a:r>
          </a:p>
        </p:txBody>
      </p:sp>
    </p:spTree>
    <p:extLst>
      <p:ext uri="{BB962C8B-B14F-4D97-AF65-F5344CB8AC3E}">
        <p14:creationId xmlns:p14="http://schemas.microsoft.com/office/powerpoint/2010/main" val="239956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Aruba Airheads &amp; Social Contests</a:t>
            </a:r>
            <a:endParaRPr lang="en-US" dirty="0"/>
          </a:p>
        </p:txBody>
      </p:sp>
      <p:sp>
        <p:nvSpPr>
          <p:cNvPr id="4" name="Text Placeholder 3"/>
          <p:cNvSpPr>
            <a:spLocks noGrp="1"/>
          </p:cNvSpPr>
          <p:nvPr>
            <p:ph type="body" sz="quarter" idx="13"/>
          </p:nvPr>
        </p:nvSpPr>
        <p:spPr/>
        <p:txBody>
          <a:bodyPr/>
          <a:lstStyle/>
          <a:p>
            <a:r>
              <a:rPr lang="en-US" dirty="0" smtClean="0"/>
              <a:t>Visit Aruba @ NTR Room</a:t>
            </a:r>
            <a:endParaRPr lang="en-US" dirty="0"/>
          </a:p>
        </p:txBody>
      </p:sp>
      <p:sp>
        <p:nvSpPr>
          <p:cNvPr id="2" name="Content Placeholder 1"/>
          <p:cNvSpPr>
            <a:spLocks noGrp="1"/>
          </p:cNvSpPr>
          <p:nvPr>
            <p:ph idx="1"/>
          </p:nvPr>
        </p:nvSpPr>
        <p:spPr>
          <a:xfrm>
            <a:off x="609600" y="1524002"/>
            <a:ext cx="6206480" cy="4571999"/>
          </a:xfrm>
        </p:spPr>
        <p:txBody>
          <a:bodyPr/>
          <a:lstStyle/>
          <a:p>
            <a:pPr>
              <a:buFont typeface="+mj-lt"/>
              <a:buAutoNum type="arabicPeriod"/>
            </a:pPr>
            <a:endParaRPr lang="en-US" b="1" dirty="0" smtClean="0"/>
          </a:p>
          <a:p>
            <a:pPr>
              <a:buFont typeface="+mj-lt"/>
              <a:buAutoNum type="arabicPeriod"/>
            </a:pPr>
            <a:endParaRPr lang="en-US" b="1" dirty="0"/>
          </a:p>
          <a:p>
            <a:pPr>
              <a:buFont typeface="+mj-lt"/>
              <a:buAutoNum type="arabicPeriod"/>
            </a:pPr>
            <a:r>
              <a:rPr lang="en-US" b="1" dirty="0" smtClean="0"/>
              <a:t>HPE </a:t>
            </a:r>
            <a:r>
              <a:rPr lang="en-US" b="1" dirty="0"/>
              <a:t>TSS Airheads Registration </a:t>
            </a:r>
            <a:r>
              <a:rPr lang="en-US" b="1" dirty="0" smtClean="0"/>
              <a:t>Contest</a:t>
            </a:r>
          </a:p>
          <a:p>
            <a:pPr lvl="1"/>
            <a:r>
              <a:rPr lang="en-US" dirty="0"/>
              <a:t>Sign up as an Airhead at the New Technology Room and be entered to win one of 3 IAP- </a:t>
            </a:r>
            <a:r>
              <a:rPr lang="en-US" dirty="0" smtClean="0"/>
              <a:t>205H.</a:t>
            </a:r>
          </a:p>
          <a:p>
            <a:pPr lvl="1"/>
            <a:endParaRPr lang="en-US" b="1" dirty="0" smtClean="0"/>
          </a:p>
          <a:p>
            <a:pPr>
              <a:buFont typeface="+mj-lt"/>
              <a:buAutoNum type="arabicPeriod"/>
            </a:pPr>
            <a:r>
              <a:rPr lang="en-US" b="1" dirty="0" smtClean="0"/>
              <a:t>HPE TSS Aruba Snap Technology Contest</a:t>
            </a:r>
          </a:p>
          <a:p>
            <a:pPr lvl="1"/>
            <a:r>
              <a:rPr lang="en-US" dirty="0" smtClean="0"/>
              <a:t>Snap </a:t>
            </a:r>
            <a:r>
              <a:rPr lang="en-US" dirty="0"/>
              <a:t>a photo of our Aruba Technology @ New Technology Room &amp; share on Twitter with #</a:t>
            </a:r>
            <a:r>
              <a:rPr lang="en-US" dirty="0" err="1"/>
              <a:t>ArubaNTR</a:t>
            </a:r>
            <a:r>
              <a:rPr lang="en-US" dirty="0"/>
              <a:t> to win 1 of 20 Adventure Tools </a:t>
            </a:r>
            <a:endParaRPr lang="en-US" dirty="0" smtClean="0"/>
          </a:p>
          <a:p>
            <a:pPr lvl="1"/>
            <a:endParaRPr lang="en-US" sz="1200" dirty="0"/>
          </a:p>
          <a:p>
            <a:pPr marL="228594" lvl="1" indent="0">
              <a:buNone/>
            </a:pPr>
            <a:r>
              <a:rPr lang="en-US" sz="1200" b="1" i="1"/>
              <a:t>** Winners </a:t>
            </a:r>
            <a:r>
              <a:rPr lang="en-US" sz="1200" b="1" i="1" dirty="0"/>
              <a:t>to be announced on Thursday </a:t>
            </a:r>
            <a:r>
              <a:rPr lang="en-US" sz="1200" b="1" i="1"/>
              <a:t>16</a:t>
            </a:r>
            <a:r>
              <a:rPr lang="en-US" sz="1200" b="1" i="1" baseline="30000"/>
              <a:t>th</a:t>
            </a:r>
            <a:r>
              <a:rPr lang="en-US" sz="1200" b="1" i="1"/>
              <a:t> June COB **</a:t>
            </a:r>
            <a:endParaRPr lang="en-US" sz="1200" b="1" i="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185" y="3675473"/>
            <a:ext cx="3938657" cy="217985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8148" y="961909"/>
            <a:ext cx="3962693" cy="2311571"/>
          </a:xfrm>
          <a:prstGeom prst="rect">
            <a:avLst/>
          </a:prstGeom>
        </p:spPr>
      </p:pic>
    </p:spTree>
    <p:extLst>
      <p:ext uri="{BB962C8B-B14F-4D97-AF65-F5344CB8AC3E}">
        <p14:creationId xmlns:p14="http://schemas.microsoft.com/office/powerpoint/2010/main" val="357227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3"/>
          </p:nvPr>
        </p:nvSpPr>
        <p:spPr/>
        <p:txBody>
          <a:bodyPr/>
          <a:lstStyle/>
          <a:p>
            <a:r>
              <a:rPr lang="fr-FR" dirty="0" smtClean="0"/>
              <a:t>@</a:t>
            </a:r>
            <a:r>
              <a:rPr lang="fr-FR" dirty="0" err="1" smtClean="0"/>
              <a:t>fabien_giraud</a:t>
            </a:r>
            <a:endParaRPr lang="en-US" dirty="0"/>
          </a:p>
        </p:txBody>
      </p:sp>
    </p:spTree>
    <p:extLst>
      <p:ext uri="{BB962C8B-B14F-4D97-AF65-F5344CB8AC3E}">
        <p14:creationId xmlns:p14="http://schemas.microsoft.com/office/powerpoint/2010/main" val="219622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lstStyle/>
          <a:p>
            <a:pPr marL="0" indent="0">
              <a:buNone/>
            </a:pPr>
            <a:r>
              <a:rPr lang="fr-FR" dirty="0"/>
              <a:t>In </a:t>
            </a:r>
            <a:r>
              <a:rPr lang="fr-FR" dirty="0" err="1"/>
              <a:t>this</a:t>
            </a:r>
            <a:r>
              <a:rPr lang="fr-FR" dirty="0"/>
              <a:t> session </a:t>
            </a:r>
            <a:r>
              <a:rPr lang="fr-FR" dirty="0" err="1"/>
              <a:t>we’ll</a:t>
            </a:r>
            <a:r>
              <a:rPr lang="fr-FR" dirty="0"/>
              <a:t> </a:t>
            </a:r>
            <a:r>
              <a:rPr lang="fr-FR" dirty="0" err="1"/>
              <a:t>cover</a:t>
            </a:r>
            <a:r>
              <a:rPr lang="fr-FR" dirty="0"/>
              <a:t> </a:t>
            </a:r>
            <a:r>
              <a:rPr lang="fr-FR" dirty="0" err="1"/>
              <a:t>specific</a:t>
            </a:r>
            <a:r>
              <a:rPr lang="fr-FR" dirty="0"/>
              <a:t> DC Management in </a:t>
            </a:r>
            <a:r>
              <a:rPr lang="fr-FR" dirty="0" err="1"/>
              <a:t>iMC</a:t>
            </a:r>
            <a:endParaRPr lang="en-US" dirty="0"/>
          </a:p>
          <a:p>
            <a:pPr>
              <a:buClr>
                <a:schemeClr val="accent1"/>
              </a:buClr>
              <a:buFont typeface="Arial" panose="020B0604020202020204" pitchFamily="34" charset="0"/>
              <a:buChar char="•"/>
            </a:pPr>
            <a:r>
              <a:rPr lang="en-US" dirty="0"/>
              <a:t>Features available in basic </a:t>
            </a:r>
            <a:r>
              <a:rPr lang="en-US" dirty="0" smtClean="0"/>
              <a:t>platform</a:t>
            </a:r>
            <a:endParaRPr lang="en-US" dirty="0"/>
          </a:p>
          <a:p>
            <a:pPr lvl="1">
              <a:buClr>
                <a:schemeClr val="accent1"/>
              </a:buClr>
            </a:pPr>
            <a:r>
              <a:rPr lang="en-US" dirty="0"/>
              <a:t>Monitoring</a:t>
            </a:r>
          </a:p>
          <a:p>
            <a:pPr lvl="1">
              <a:buClr>
                <a:schemeClr val="accent1"/>
              </a:buClr>
            </a:pPr>
            <a:r>
              <a:rPr lang="fr-FR" dirty="0"/>
              <a:t>Topologies</a:t>
            </a:r>
          </a:p>
          <a:p>
            <a:pPr lvl="1">
              <a:buClr>
                <a:schemeClr val="accent1"/>
              </a:buClr>
            </a:pPr>
            <a:r>
              <a:rPr lang="fr-FR" dirty="0"/>
              <a:t>VLAN</a:t>
            </a:r>
          </a:p>
          <a:p>
            <a:pPr lvl="1">
              <a:buClr>
                <a:schemeClr val="accent1"/>
              </a:buClr>
            </a:pPr>
            <a:r>
              <a:rPr lang="fr-FR" dirty="0"/>
              <a:t>Configuration management</a:t>
            </a:r>
          </a:p>
          <a:p>
            <a:pPr lvl="1">
              <a:buClr>
                <a:schemeClr val="accent1"/>
              </a:buClr>
            </a:pPr>
            <a:r>
              <a:rPr lang="fr-FR" dirty="0"/>
              <a:t>VXLAN …</a:t>
            </a:r>
            <a:endParaRPr lang="en-US" dirty="0"/>
          </a:p>
          <a:p>
            <a:pPr>
              <a:buClr>
                <a:schemeClr val="accent1"/>
              </a:buClr>
              <a:buFont typeface="Arial" panose="020B0604020202020204" pitchFamily="34" charset="0"/>
              <a:buChar char="•"/>
            </a:pPr>
            <a:r>
              <a:rPr lang="en-US" dirty="0"/>
              <a:t>Features available with additional modules</a:t>
            </a:r>
          </a:p>
          <a:p>
            <a:pPr lvl="1">
              <a:buClr>
                <a:schemeClr val="accent1"/>
              </a:buClr>
            </a:pPr>
            <a:r>
              <a:rPr lang="fr-FR" dirty="0"/>
              <a:t>APM / BSP</a:t>
            </a:r>
          </a:p>
          <a:p>
            <a:pPr lvl="1">
              <a:buClr>
                <a:schemeClr val="accent1"/>
              </a:buClr>
            </a:pPr>
            <a:r>
              <a:rPr lang="fr-FR" dirty="0"/>
              <a:t>VCM</a:t>
            </a:r>
          </a:p>
          <a:p>
            <a:pPr lvl="1">
              <a:buClr>
                <a:schemeClr val="accent1"/>
              </a:buClr>
            </a:pPr>
            <a:r>
              <a:rPr lang="fr-FR" dirty="0"/>
              <a:t>RAM</a:t>
            </a:r>
          </a:p>
          <a:p>
            <a:pPr lvl="1">
              <a:buClr>
                <a:schemeClr val="accent1"/>
              </a:buClr>
            </a:pPr>
            <a:r>
              <a:rPr lang="fr-FR" dirty="0"/>
              <a:t>VFM …</a:t>
            </a:r>
          </a:p>
          <a:p>
            <a:endParaRPr lang="en-US" dirty="0"/>
          </a:p>
        </p:txBody>
      </p:sp>
    </p:spTree>
    <p:extLst>
      <p:ext uri="{BB962C8B-B14F-4D97-AF65-F5344CB8AC3E}">
        <p14:creationId xmlns:p14="http://schemas.microsoft.com/office/powerpoint/2010/main" val="281357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a:t>
            </a:r>
            <a:endParaRPr lang="en-US" dirty="0"/>
          </a:p>
        </p:txBody>
      </p:sp>
      <p:sp>
        <p:nvSpPr>
          <p:cNvPr id="3" name="Content Placeholder 2"/>
          <p:cNvSpPr>
            <a:spLocks noGrp="1"/>
          </p:cNvSpPr>
          <p:nvPr>
            <p:ph idx="1"/>
          </p:nvPr>
        </p:nvSpPr>
        <p:spPr/>
        <p:txBody>
          <a:bodyPr/>
          <a:lstStyle/>
          <a:p>
            <a:pPr marL="0" indent="0">
              <a:buNone/>
            </a:pPr>
            <a:r>
              <a:rPr lang="en-US" dirty="0" err="1"/>
              <a:t>DataCenter</a:t>
            </a:r>
            <a:r>
              <a:rPr lang="en-US" dirty="0"/>
              <a:t> and Campus/Branch management have totally different management priorities</a:t>
            </a:r>
          </a:p>
          <a:p>
            <a:endParaRPr lang="en-US" dirty="0"/>
          </a:p>
        </p:txBody>
      </p:sp>
      <p:sp>
        <p:nvSpPr>
          <p:cNvPr id="4" name="Rectangle 3"/>
          <p:cNvSpPr/>
          <p:nvPr/>
        </p:nvSpPr>
        <p:spPr bwMode="gray">
          <a:xfrm>
            <a:off x="1199456" y="2276872"/>
            <a:ext cx="4327152" cy="559037"/>
          </a:xfrm>
          <a:prstGeom prst="rect">
            <a:avLst/>
          </a:prstGeom>
          <a:solidFill>
            <a:srgbClr val="00206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smtClean="0">
                <a:solidFill>
                  <a:schemeClr val="bg1"/>
                </a:solidFill>
              </a:rPr>
              <a:t>DC</a:t>
            </a:r>
          </a:p>
        </p:txBody>
      </p:sp>
      <p:sp>
        <p:nvSpPr>
          <p:cNvPr id="5" name="Rectangle 4"/>
          <p:cNvSpPr/>
          <p:nvPr/>
        </p:nvSpPr>
        <p:spPr bwMode="gray">
          <a:xfrm>
            <a:off x="5735960" y="2276872"/>
            <a:ext cx="4327152" cy="559037"/>
          </a:xfrm>
          <a:prstGeom prst="rect">
            <a:avLst/>
          </a:prstGeom>
          <a:solidFill>
            <a:srgbClr val="00206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smtClean="0">
                <a:solidFill>
                  <a:schemeClr val="bg1"/>
                </a:solidFill>
              </a:rPr>
              <a:t>Campus / Branch</a:t>
            </a:r>
          </a:p>
        </p:txBody>
      </p:sp>
      <p:sp>
        <p:nvSpPr>
          <p:cNvPr id="6" name="Rectangle 5"/>
          <p:cNvSpPr/>
          <p:nvPr/>
        </p:nvSpPr>
        <p:spPr bwMode="gray">
          <a:xfrm>
            <a:off x="1199456" y="2912111"/>
            <a:ext cx="4327152" cy="26051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82880" indent="-182880">
              <a:lnSpc>
                <a:spcPct val="90000"/>
              </a:lnSpc>
              <a:spcBef>
                <a:spcPts val="1200"/>
              </a:spcBef>
              <a:buFont typeface="Arial" panose="020B0604020202020204" pitchFamily="34" charset="0"/>
              <a:buChar char="–"/>
            </a:pPr>
            <a:r>
              <a:rPr lang="en-US" dirty="0" smtClean="0">
                <a:solidFill>
                  <a:schemeClr val="tx1"/>
                </a:solidFill>
              </a:rPr>
              <a:t>Availability / Robustness oriented</a:t>
            </a:r>
          </a:p>
          <a:p>
            <a:pPr marL="640080" lvl="1" indent="-182880">
              <a:lnSpc>
                <a:spcPct val="90000"/>
              </a:lnSpc>
              <a:spcBef>
                <a:spcPts val="1200"/>
              </a:spcBef>
              <a:buFont typeface="Arial" panose="020B0604020202020204" pitchFamily="34" charset="0"/>
              <a:buChar char="–"/>
            </a:pPr>
            <a:r>
              <a:rPr lang="fr-FR" dirty="0" smtClean="0">
                <a:solidFill>
                  <a:schemeClr val="tx1"/>
                </a:solidFill>
              </a:rPr>
              <a:t>Proactive</a:t>
            </a:r>
          </a:p>
          <a:p>
            <a:pPr marL="640080" lvl="1" indent="-182880">
              <a:lnSpc>
                <a:spcPct val="90000"/>
              </a:lnSpc>
              <a:spcBef>
                <a:spcPts val="1200"/>
              </a:spcBef>
              <a:buFont typeface="Arial" panose="020B0604020202020204" pitchFamily="34" charset="0"/>
              <a:buChar char="–"/>
            </a:pPr>
            <a:r>
              <a:rPr lang="fr-FR" dirty="0" err="1" smtClean="0">
                <a:solidFill>
                  <a:schemeClr val="tx1"/>
                </a:solidFill>
              </a:rPr>
              <a:t>Quickly</a:t>
            </a:r>
            <a:r>
              <a:rPr lang="fr-FR" dirty="0" smtClean="0">
                <a:solidFill>
                  <a:schemeClr val="tx1"/>
                </a:solidFill>
              </a:rPr>
              <a:t> </a:t>
            </a:r>
            <a:r>
              <a:rPr lang="fr-FR" dirty="0" err="1" smtClean="0">
                <a:solidFill>
                  <a:schemeClr val="tx1"/>
                </a:solidFill>
              </a:rPr>
              <a:t>solve</a:t>
            </a:r>
            <a:r>
              <a:rPr lang="fr-FR" dirty="0" smtClean="0">
                <a:solidFill>
                  <a:schemeClr val="tx1"/>
                </a:solidFill>
              </a:rPr>
              <a:t> issue</a:t>
            </a:r>
          </a:p>
          <a:p>
            <a:pPr marL="640080" lvl="1" indent="-182880">
              <a:lnSpc>
                <a:spcPct val="90000"/>
              </a:lnSpc>
              <a:spcBef>
                <a:spcPts val="1200"/>
              </a:spcBef>
              <a:buFont typeface="Arial" panose="020B0604020202020204" pitchFamily="34" charset="0"/>
              <a:buChar char="–"/>
            </a:pPr>
            <a:r>
              <a:rPr lang="fr-FR" dirty="0" smtClean="0">
                <a:solidFill>
                  <a:schemeClr val="tx1"/>
                </a:solidFill>
              </a:rPr>
              <a:t>Automation</a:t>
            </a:r>
          </a:p>
          <a:p>
            <a:pPr marL="640080" lvl="1" indent="-182880">
              <a:lnSpc>
                <a:spcPct val="90000"/>
              </a:lnSpc>
              <a:spcBef>
                <a:spcPts val="1200"/>
              </a:spcBef>
              <a:buFont typeface="Arial" panose="020B0604020202020204" pitchFamily="34" charset="0"/>
              <a:buChar char="–"/>
            </a:pPr>
            <a:r>
              <a:rPr lang="fr-FR" dirty="0" err="1" smtClean="0">
                <a:solidFill>
                  <a:schemeClr val="tx1"/>
                </a:solidFill>
              </a:rPr>
              <a:t>Specific</a:t>
            </a:r>
            <a:r>
              <a:rPr lang="fr-FR" dirty="0" smtClean="0">
                <a:solidFill>
                  <a:schemeClr val="tx1"/>
                </a:solidFill>
              </a:rPr>
              <a:t> </a:t>
            </a:r>
            <a:r>
              <a:rPr lang="fr-FR" dirty="0" err="1" smtClean="0">
                <a:solidFill>
                  <a:schemeClr val="tx1"/>
                </a:solidFill>
              </a:rPr>
              <a:t>protocols</a:t>
            </a:r>
            <a:endParaRPr lang="fr-FR" dirty="0">
              <a:solidFill>
                <a:schemeClr val="tx1"/>
              </a:solidFill>
            </a:endParaRPr>
          </a:p>
          <a:p>
            <a:pPr marL="640080" lvl="1" indent="-182880">
              <a:lnSpc>
                <a:spcPct val="90000"/>
              </a:lnSpc>
              <a:spcBef>
                <a:spcPts val="1200"/>
              </a:spcBef>
              <a:buFont typeface="Arial" panose="020B0604020202020204" pitchFamily="34" charset="0"/>
              <a:buChar char="–"/>
            </a:pPr>
            <a:r>
              <a:rPr lang="fr-FR" dirty="0" smtClean="0">
                <a:solidFill>
                  <a:schemeClr val="tx1"/>
                </a:solidFill>
              </a:rPr>
              <a:t>Daily changes …</a:t>
            </a:r>
            <a:endParaRPr lang="fr-FR" dirty="0" smtClean="0">
              <a:solidFill>
                <a:schemeClr val="tx1"/>
              </a:solidFill>
            </a:endParaRPr>
          </a:p>
        </p:txBody>
      </p:sp>
      <p:sp>
        <p:nvSpPr>
          <p:cNvPr id="7" name="Rectangle 6"/>
          <p:cNvSpPr/>
          <p:nvPr/>
        </p:nvSpPr>
        <p:spPr bwMode="gray">
          <a:xfrm>
            <a:off x="5735960" y="2899648"/>
            <a:ext cx="4327152" cy="261758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82880" indent="-182880">
              <a:lnSpc>
                <a:spcPct val="90000"/>
              </a:lnSpc>
              <a:spcBef>
                <a:spcPts val="1200"/>
              </a:spcBef>
              <a:buFont typeface="Arial" panose="020B0604020202020204" pitchFamily="34" charset="0"/>
              <a:buChar char="–"/>
            </a:pPr>
            <a:r>
              <a:rPr lang="fr-FR" dirty="0" smtClean="0">
                <a:solidFill>
                  <a:schemeClr val="tx1"/>
                </a:solidFill>
              </a:rPr>
              <a:t>End User / </a:t>
            </a:r>
            <a:r>
              <a:rPr lang="fr-FR" dirty="0" smtClean="0">
                <a:solidFill>
                  <a:schemeClr val="tx1"/>
                </a:solidFill>
              </a:rPr>
              <a:t>Security / application </a:t>
            </a:r>
            <a:r>
              <a:rPr lang="fr-FR" dirty="0" err="1" smtClean="0">
                <a:solidFill>
                  <a:schemeClr val="tx1"/>
                </a:solidFill>
              </a:rPr>
              <a:t>driven</a:t>
            </a:r>
            <a:endParaRPr lang="en-US" dirty="0">
              <a:solidFill>
                <a:schemeClr val="tx1"/>
              </a:solidFill>
            </a:endParaRPr>
          </a:p>
          <a:p>
            <a:pPr marL="640080" lvl="1" indent="-182880">
              <a:lnSpc>
                <a:spcPct val="90000"/>
              </a:lnSpc>
              <a:spcBef>
                <a:spcPts val="1200"/>
              </a:spcBef>
              <a:buFont typeface="Arial" panose="020B0604020202020204" pitchFamily="34" charset="0"/>
              <a:buChar char="–"/>
            </a:pPr>
            <a:r>
              <a:rPr lang="fr-FR" dirty="0" err="1" smtClean="0">
                <a:solidFill>
                  <a:schemeClr val="tx1"/>
                </a:solidFill>
              </a:rPr>
              <a:t>Who</a:t>
            </a:r>
            <a:r>
              <a:rPr lang="fr-FR" dirty="0" smtClean="0">
                <a:solidFill>
                  <a:schemeClr val="tx1"/>
                </a:solidFill>
              </a:rPr>
              <a:t> </a:t>
            </a:r>
            <a:r>
              <a:rPr lang="fr-FR" dirty="0" err="1" smtClean="0">
                <a:solidFill>
                  <a:schemeClr val="tx1"/>
                </a:solidFill>
              </a:rPr>
              <a:t>is</a:t>
            </a:r>
            <a:r>
              <a:rPr lang="fr-FR" dirty="0" smtClean="0">
                <a:solidFill>
                  <a:schemeClr val="tx1"/>
                </a:solidFill>
              </a:rPr>
              <a:t> </a:t>
            </a:r>
            <a:r>
              <a:rPr lang="fr-FR" dirty="0" err="1" smtClean="0">
                <a:solidFill>
                  <a:schemeClr val="tx1"/>
                </a:solidFill>
              </a:rPr>
              <a:t>connected</a:t>
            </a:r>
            <a:r>
              <a:rPr lang="fr-FR" dirty="0" smtClean="0">
                <a:solidFill>
                  <a:schemeClr val="tx1"/>
                </a:solidFill>
              </a:rPr>
              <a:t>/ how/ </a:t>
            </a:r>
            <a:r>
              <a:rPr lang="fr-FR" dirty="0" err="1" smtClean="0">
                <a:solidFill>
                  <a:schemeClr val="tx1"/>
                </a:solidFill>
              </a:rPr>
              <a:t>where</a:t>
            </a:r>
            <a:r>
              <a:rPr lang="fr-FR" dirty="0" smtClean="0">
                <a:solidFill>
                  <a:schemeClr val="tx1"/>
                </a:solidFill>
              </a:rPr>
              <a:t> ?</a:t>
            </a:r>
          </a:p>
          <a:p>
            <a:pPr marL="640080" lvl="1" indent="-182880">
              <a:lnSpc>
                <a:spcPct val="90000"/>
              </a:lnSpc>
              <a:spcBef>
                <a:spcPts val="1200"/>
              </a:spcBef>
              <a:buFont typeface="Arial" panose="020B0604020202020204" pitchFamily="34" charset="0"/>
              <a:buChar char="–"/>
            </a:pPr>
            <a:r>
              <a:rPr lang="fr-FR" dirty="0" smtClean="0">
                <a:solidFill>
                  <a:schemeClr val="tx1"/>
                </a:solidFill>
              </a:rPr>
              <a:t>Is </a:t>
            </a:r>
            <a:r>
              <a:rPr lang="fr-FR" dirty="0" err="1" smtClean="0">
                <a:solidFill>
                  <a:schemeClr val="tx1"/>
                </a:solidFill>
              </a:rPr>
              <a:t>my</a:t>
            </a:r>
            <a:r>
              <a:rPr lang="fr-FR" dirty="0" smtClean="0">
                <a:solidFill>
                  <a:schemeClr val="tx1"/>
                </a:solidFill>
              </a:rPr>
              <a:t> end user network </a:t>
            </a:r>
            <a:r>
              <a:rPr lang="fr-FR" dirty="0" err="1" smtClean="0">
                <a:solidFill>
                  <a:schemeClr val="tx1"/>
                </a:solidFill>
              </a:rPr>
              <a:t>secure</a:t>
            </a:r>
            <a:r>
              <a:rPr lang="fr-FR" dirty="0" smtClean="0">
                <a:solidFill>
                  <a:schemeClr val="tx1"/>
                </a:solidFill>
              </a:rPr>
              <a:t> ?</a:t>
            </a:r>
          </a:p>
          <a:p>
            <a:pPr marL="640080" lvl="1" indent="-182880">
              <a:lnSpc>
                <a:spcPct val="90000"/>
              </a:lnSpc>
              <a:spcBef>
                <a:spcPts val="1200"/>
              </a:spcBef>
              <a:buFont typeface="Arial" panose="020B0604020202020204" pitchFamily="34" charset="0"/>
              <a:buChar char="–"/>
            </a:pPr>
            <a:r>
              <a:rPr lang="fr-FR" dirty="0" smtClean="0">
                <a:solidFill>
                  <a:schemeClr val="tx1"/>
                </a:solidFill>
              </a:rPr>
              <a:t>How </a:t>
            </a:r>
            <a:r>
              <a:rPr lang="fr-FR" dirty="0" err="1" smtClean="0">
                <a:solidFill>
                  <a:schemeClr val="tx1"/>
                </a:solidFill>
              </a:rPr>
              <a:t>can</a:t>
            </a:r>
            <a:r>
              <a:rPr lang="fr-FR" dirty="0" smtClean="0">
                <a:solidFill>
                  <a:schemeClr val="tx1"/>
                </a:solidFill>
              </a:rPr>
              <a:t> I manage </a:t>
            </a:r>
            <a:r>
              <a:rPr lang="fr-FR" dirty="0" err="1" smtClean="0">
                <a:solidFill>
                  <a:schemeClr val="tx1"/>
                </a:solidFill>
              </a:rPr>
              <a:t>quickly</a:t>
            </a:r>
            <a:r>
              <a:rPr lang="fr-FR" dirty="0" smtClean="0">
                <a:solidFill>
                  <a:schemeClr val="tx1"/>
                </a:solidFill>
              </a:rPr>
              <a:t> and </a:t>
            </a:r>
            <a:r>
              <a:rPr lang="fr-FR" dirty="0" err="1" smtClean="0">
                <a:solidFill>
                  <a:schemeClr val="tx1"/>
                </a:solidFill>
              </a:rPr>
              <a:t>securly</a:t>
            </a:r>
            <a:r>
              <a:rPr lang="fr-FR" dirty="0" smtClean="0">
                <a:solidFill>
                  <a:schemeClr val="tx1"/>
                </a:solidFill>
              </a:rPr>
              <a:t> </a:t>
            </a:r>
            <a:r>
              <a:rPr lang="fr-FR" dirty="0" err="1" smtClean="0">
                <a:solidFill>
                  <a:schemeClr val="tx1"/>
                </a:solidFill>
              </a:rPr>
              <a:t>my</a:t>
            </a:r>
            <a:r>
              <a:rPr lang="fr-FR" dirty="0" smtClean="0">
                <a:solidFill>
                  <a:schemeClr val="tx1"/>
                </a:solidFill>
              </a:rPr>
              <a:t> end </a:t>
            </a:r>
            <a:r>
              <a:rPr lang="fr-FR" dirty="0" err="1" smtClean="0">
                <a:solidFill>
                  <a:schemeClr val="tx1"/>
                </a:solidFill>
              </a:rPr>
              <a:t>users</a:t>
            </a:r>
            <a:r>
              <a:rPr lang="fr-FR" dirty="0" smtClean="0">
                <a:solidFill>
                  <a:schemeClr val="tx1"/>
                </a:solidFill>
              </a:rPr>
              <a:t> ?</a:t>
            </a:r>
          </a:p>
          <a:p>
            <a:pPr marL="640080" lvl="1" indent="-182880">
              <a:lnSpc>
                <a:spcPct val="90000"/>
              </a:lnSpc>
              <a:spcBef>
                <a:spcPts val="1200"/>
              </a:spcBef>
              <a:buFont typeface="Arial" panose="020B0604020202020204" pitchFamily="34" charset="0"/>
              <a:buChar char="–"/>
            </a:pPr>
            <a:r>
              <a:rPr lang="fr-FR" dirty="0" err="1" smtClean="0">
                <a:solidFill>
                  <a:schemeClr val="tx1"/>
                </a:solidFill>
              </a:rPr>
              <a:t>What</a:t>
            </a:r>
            <a:r>
              <a:rPr lang="fr-FR" dirty="0" smtClean="0">
                <a:solidFill>
                  <a:schemeClr val="tx1"/>
                </a:solidFill>
              </a:rPr>
              <a:t> are </a:t>
            </a:r>
            <a:r>
              <a:rPr lang="fr-FR" dirty="0" err="1" smtClean="0">
                <a:solidFill>
                  <a:schemeClr val="tx1"/>
                </a:solidFill>
              </a:rPr>
              <a:t>doing</a:t>
            </a:r>
            <a:r>
              <a:rPr lang="fr-FR" dirty="0" smtClean="0">
                <a:solidFill>
                  <a:schemeClr val="tx1"/>
                </a:solidFill>
              </a:rPr>
              <a:t> </a:t>
            </a:r>
            <a:r>
              <a:rPr lang="fr-FR" dirty="0" err="1" smtClean="0">
                <a:solidFill>
                  <a:schemeClr val="tx1"/>
                </a:solidFill>
              </a:rPr>
              <a:t>my</a:t>
            </a:r>
            <a:r>
              <a:rPr lang="fr-FR" dirty="0" smtClean="0">
                <a:solidFill>
                  <a:schemeClr val="tx1"/>
                </a:solidFill>
              </a:rPr>
              <a:t> end </a:t>
            </a:r>
            <a:r>
              <a:rPr lang="fr-FR" dirty="0" err="1" smtClean="0">
                <a:solidFill>
                  <a:schemeClr val="tx1"/>
                </a:solidFill>
              </a:rPr>
              <a:t>users</a:t>
            </a:r>
            <a:r>
              <a:rPr lang="fr-FR" dirty="0" smtClean="0">
                <a:solidFill>
                  <a:schemeClr val="tx1"/>
                </a:solidFill>
              </a:rPr>
              <a:t> ?</a:t>
            </a:r>
            <a:endParaRPr lang="en-US" dirty="0" smtClean="0">
              <a:solidFill>
                <a:schemeClr val="tx1"/>
              </a:solidFill>
            </a:endParaRPr>
          </a:p>
        </p:txBody>
      </p:sp>
    </p:spTree>
    <p:extLst>
      <p:ext uri="{BB962C8B-B14F-4D97-AF65-F5344CB8AC3E}">
        <p14:creationId xmlns:p14="http://schemas.microsoft.com/office/powerpoint/2010/main" val="325737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Introduction</a:t>
            </a:r>
            <a:endParaRPr lang="en-US" dirty="0"/>
          </a:p>
        </p:txBody>
      </p:sp>
      <p:sp>
        <p:nvSpPr>
          <p:cNvPr id="3" name="Content Placeholder 2"/>
          <p:cNvSpPr>
            <a:spLocks noGrp="1"/>
          </p:cNvSpPr>
          <p:nvPr>
            <p:ph idx="1"/>
          </p:nvPr>
        </p:nvSpPr>
        <p:spPr/>
        <p:txBody>
          <a:bodyPr/>
          <a:lstStyle/>
          <a:p>
            <a:pPr marL="0" indent="0">
              <a:buNone/>
            </a:pPr>
            <a:r>
              <a:rPr lang="en-US" dirty="0"/>
              <a:t>How </a:t>
            </a:r>
            <a:r>
              <a:rPr lang="en-US" dirty="0" err="1"/>
              <a:t>iMC</a:t>
            </a:r>
            <a:r>
              <a:rPr lang="en-US" dirty="0"/>
              <a:t> will help in </a:t>
            </a:r>
            <a:r>
              <a:rPr lang="en-US" dirty="0" smtClean="0"/>
              <a:t>DC</a:t>
            </a:r>
            <a:endParaRPr lang="en-US" dirty="0"/>
          </a:p>
        </p:txBody>
      </p:sp>
      <p:sp>
        <p:nvSpPr>
          <p:cNvPr id="98" name="Rectangle 97"/>
          <p:cNvSpPr/>
          <p:nvPr/>
        </p:nvSpPr>
        <p:spPr>
          <a:xfrm>
            <a:off x="5415272" y="2048785"/>
            <a:ext cx="1280160" cy="3495745"/>
          </a:xfrm>
          <a:prstGeom prst="rect">
            <a:avLst/>
          </a:prstGeom>
          <a:solidFill>
            <a:srgbClr val="FFFFFF">
              <a:lumMod val="95000"/>
            </a:srgbClr>
          </a:solidFill>
          <a:ln w="25400" cap="flat" cmpd="sng" algn="ctr">
            <a:solidFill>
              <a:srgbClr val="FFFFFF"/>
            </a:solidFill>
            <a:prstDash val="solid"/>
          </a:ln>
          <a:effectLst/>
        </p:spPr>
        <p:txBody>
          <a:bodyPr lIns="68576" tIns="34289" rIns="68576" bIns="34289" rtlCol="0"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HP Simplified" charset="0"/>
              <a:ea typeface="+mn-ea"/>
              <a:cs typeface="+mn-cs"/>
            </a:endParaRPr>
          </a:p>
        </p:txBody>
      </p:sp>
      <p:sp>
        <p:nvSpPr>
          <p:cNvPr id="99" name="Rectangle 98"/>
          <p:cNvSpPr/>
          <p:nvPr/>
        </p:nvSpPr>
        <p:spPr>
          <a:xfrm>
            <a:off x="6667206" y="2048785"/>
            <a:ext cx="1280160" cy="3495745"/>
          </a:xfrm>
          <a:prstGeom prst="rect">
            <a:avLst/>
          </a:prstGeom>
          <a:solidFill>
            <a:srgbClr val="FFFFFF">
              <a:lumMod val="95000"/>
            </a:srgbClr>
          </a:solidFill>
          <a:ln w="25400" cap="flat" cmpd="sng" algn="ctr">
            <a:solidFill>
              <a:srgbClr val="FFFFFF"/>
            </a:solidFill>
            <a:prstDash val="solid"/>
          </a:ln>
          <a:effectLst/>
        </p:spPr>
        <p:txBody>
          <a:bodyPr lIns="68576" tIns="34289" rIns="68576" bIns="34289" rtlCol="0"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HP Simplified" charset="0"/>
              <a:ea typeface="+mn-ea"/>
              <a:cs typeface="+mn-cs"/>
            </a:endParaRPr>
          </a:p>
        </p:txBody>
      </p:sp>
      <p:sp>
        <p:nvSpPr>
          <p:cNvPr id="100" name="Round Single Corner Rectangle 99"/>
          <p:cNvSpPr/>
          <p:nvPr/>
        </p:nvSpPr>
        <p:spPr>
          <a:xfrm>
            <a:off x="7955109" y="2052741"/>
            <a:ext cx="1280160" cy="3495745"/>
          </a:xfrm>
          <a:prstGeom prst="round1Rect">
            <a:avLst/>
          </a:prstGeom>
          <a:solidFill>
            <a:srgbClr val="FFFFFF">
              <a:lumMod val="95000"/>
            </a:srgbClr>
          </a:solidFill>
          <a:ln w="25400" cap="flat" cmpd="sng" algn="ctr">
            <a:solidFill>
              <a:srgbClr val="FFFFFF"/>
            </a:solidFill>
            <a:prstDash val="solid"/>
          </a:ln>
          <a:effectLst/>
        </p:spPr>
        <p:txBody>
          <a:bodyPr lIns="68576" tIns="34289" rIns="68576" bIns="34289" rtlCol="0"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HP Simplified" charset="0"/>
              <a:ea typeface="+mn-ea"/>
              <a:cs typeface="+mn-cs"/>
            </a:endParaRPr>
          </a:p>
        </p:txBody>
      </p:sp>
      <p:sp>
        <p:nvSpPr>
          <p:cNvPr id="101" name="Rectangle 100"/>
          <p:cNvSpPr/>
          <p:nvPr/>
        </p:nvSpPr>
        <p:spPr>
          <a:xfrm>
            <a:off x="2893141" y="2048785"/>
            <a:ext cx="2518914" cy="3495745"/>
          </a:xfrm>
          <a:prstGeom prst="rect">
            <a:avLst/>
          </a:prstGeom>
          <a:solidFill>
            <a:srgbClr val="FFFFFF">
              <a:lumMod val="95000"/>
            </a:srgbClr>
          </a:solidFill>
          <a:ln w="25400" cap="flat" cmpd="sng" algn="ctr">
            <a:solidFill>
              <a:srgbClr val="FFFFFF"/>
            </a:solidFill>
            <a:prstDash val="solid"/>
          </a:ln>
          <a:effectLst/>
        </p:spPr>
        <p:txBody>
          <a:bodyPr lIns="68576" tIns="34289" rIns="68576" bIns="34289" rtlCol="0"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HP Simplified" charset="0"/>
              <a:ea typeface="+mn-ea"/>
              <a:cs typeface="+mn-cs"/>
            </a:endParaRPr>
          </a:p>
        </p:txBody>
      </p:sp>
      <p:sp>
        <p:nvSpPr>
          <p:cNvPr id="102" name="Round Single Corner Rectangle 101"/>
          <p:cNvSpPr/>
          <p:nvPr/>
        </p:nvSpPr>
        <p:spPr>
          <a:xfrm flipH="1" flipV="1">
            <a:off x="1797779" y="2048785"/>
            <a:ext cx="1086739" cy="3495745"/>
          </a:xfrm>
          <a:prstGeom prst="round1Rect">
            <a:avLst/>
          </a:prstGeom>
          <a:solidFill>
            <a:srgbClr val="FFFFFF">
              <a:lumMod val="95000"/>
            </a:srgbClr>
          </a:solidFill>
          <a:ln w="25400" cap="flat" cmpd="sng" algn="ctr">
            <a:solidFill>
              <a:srgbClr val="FFFFFF"/>
            </a:solidFill>
            <a:prstDash val="solid"/>
          </a:ln>
          <a:effectLst/>
        </p:spPr>
        <p:txBody>
          <a:bodyPr lIns="68576" tIns="34289" rIns="68576" bIns="34289" rtlCol="0"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HP Simplified" charset="0"/>
              <a:ea typeface="+mn-ea"/>
              <a:cs typeface="+mn-cs"/>
            </a:endParaRPr>
          </a:p>
        </p:txBody>
      </p:sp>
      <p:sp>
        <p:nvSpPr>
          <p:cNvPr id="103" name="Freeform 102"/>
          <p:cNvSpPr/>
          <p:nvPr/>
        </p:nvSpPr>
        <p:spPr>
          <a:xfrm>
            <a:off x="1845767" y="2060848"/>
            <a:ext cx="986990" cy="638016"/>
          </a:xfrm>
          <a:custGeom>
            <a:avLst/>
            <a:gdLst>
              <a:gd name="connsiteX0" fmla="*/ 0 w 1132497"/>
              <a:gd name="connsiteY0" fmla="*/ 63802 h 638016"/>
              <a:gd name="connsiteX1" fmla="*/ 18687 w 1132497"/>
              <a:gd name="connsiteY1" fmla="*/ 18687 h 638016"/>
              <a:gd name="connsiteX2" fmla="*/ 63802 w 1132497"/>
              <a:gd name="connsiteY2" fmla="*/ 0 h 638016"/>
              <a:gd name="connsiteX3" fmla="*/ 1068695 w 1132497"/>
              <a:gd name="connsiteY3" fmla="*/ 0 h 638016"/>
              <a:gd name="connsiteX4" fmla="*/ 1113810 w 1132497"/>
              <a:gd name="connsiteY4" fmla="*/ 18687 h 638016"/>
              <a:gd name="connsiteX5" fmla="*/ 1132497 w 1132497"/>
              <a:gd name="connsiteY5" fmla="*/ 63802 h 638016"/>
              <a:gd name="connsiteX6" fmla="*/ 1132497 w 1132497"/>
              <a:gd name="connsiteY6" fmla="*/ 574214 h 638016"/>
              <a:gd name="connsiteX7" fmla="*/ 1113810 w 1132497"/>
              <a:gd name="connsiteY7" fmla="*/ 619329 h 638016"/>
              <a:gd name="connsiteX8" fmla="*/ 1068695 w 1132497"/>
              <a:gd name="connsiteY8" fmla="*/ 638016 h 638016"/>
              <a:gd name="connsiteX9" fmla="*/ 63802 w 1132497"/>
              <a:gd name="connsiteY9" fmla="*/ 638016 h 638016"/>
              <a:gd name="connsiteX10" fmla="*/ 18687 w 1132497"/>
              <a:gd name="connsiteY10" fmla="*/ 619329 h 638016"/>
              <a:gd name="connsiteX11" fmla="*/ 0 w 1132497"/>
              <a:gd name="connsiteY11" fmla="*/ 574214 h 638016"/>
              <a:gd name="connsiteX12" fmla="*/ 0 w 1132497"/>
              <a:gd name="connsiteY12" fmla="*/ 63802 h 6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2497" h="638016">
                <a:moveTo>
                  <a:pt x="0" y="63802"/>
                </a:moveTo>
                <a:cubicBezTo>
                  <a:pt x="0" y="46881"/>
                  <a:pt x="6722" y="30652"/>
                  <a:pt x="18687" y="18687"/>
                </a:cubicBezTo>
                <a:cubicBezTo>
                  <a:pt x="30652" y="6722"/>
                  <a:pt x="46881" y="0"/>
                  <a:pt x="63802" y="0"/>
                </a:cubicBezTo>
                <a:lnTo>
                  <a:pt x="1068695" y="0"/>
                </a:lnTo>
                <a:cubicBezTo>
                  <a:pt x="1085616" y="0"/>
                  <a:pt x="1101845" y="6722"/>
                  <a:pt x="1113810" y="18687"/>
                </a:cubicBezTo>
                <a:cubicBezTo>
                  <a:pt x="1125775" y="30652"/>
                  <a:pt x="1132497" y="46881"/>
                  <a:pt x="1132497" y="63802"/>
                </a:cubicBezTo>
                <a:lnTo>
                  <a:pt x="1132497" y="574214"/>
                </a:lnTo>
                <a:cubicBezTo>
                  <a:pt x="1132497" y="591135"/>
                  <a:pt x="1125775" y="607364"/>
                  <a:pt x="1113810" y="619329"/>
                </a:cubicBezTo>
                <a:cubicBezTo>
                  <a:pt x="1101845" y="631294"/>
                  <a:pt x="1085616" y="638016"/>
                  <a:pt x="1068695" y="638016"/>
                </a:cubicBezTo>
                <a:lnTo>
                  <a:pt x="63802" y="638016"/>
                </a:lnTo>
                <a:cubicBezTo>
                  <a:pt x="46881" y="638016"/>
                  <a:pt x="30652" y="631294"/>
                  <a:pt x="18687" y="619329"/>
                </a:cubicBezTo>
                <a:cubicBezTo>
                  <a:pt x="6722" y="607364"/>
                  <a:pt x="0" y="591135"/>
                  <a:pt x="0" y="574214"/>
                </a:cubicBezTo>
                <a:lnTo>
                  <a:pt x="0" y="63802"/>
                </a:lnTo>
                <a:close/>
              </a:path>
            </a:pathLst>
          </a:custGeom>
          <a:noFill/>
          <a:ln w="25400" cap="flat" cmpd="sng" algn="ctr">
            <a:noFill/>
            <a:prstDash val="solid"/>
          </a:ln>
          <a:effectLst/>
        </p:spPr>
        <p:txBody>
          <a:bodyPr spcFirstLastPara="0" vert="horz" wrap="square" lIns="79641" tIns="79641" rIns="79641" bIns="79641" numCol="1" spcCol="953" anchor="ctr" anchorCtr="0">
            <a:noAutofit/>
          </a:bodyPr>
          <a:lstStyle/>
          <a:p>
            <a:pPr marL="0" marR="0" lvl="0" indent="0" algn="ctr" defTabSz="711128" eaLnBrk="1" fontAlgn="base"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smtClean="0">
                <a:ln>
                  <a:noFill/>
                </a:ln>
                <a:solidFill>
                  <a:srgbClr val="F8981E"/>
                </a:solidFill>
                <a:effectLst/>
                <a:uLnTx/>
                <a:uFillTx/>
                <a:latin typeface="HP Simplified" charset="0"/>
                <a:ea typeface="+mn-ea"/>
                <a:cs typeface="+mn-cs"/>
              </a:rPr>
              <a:t>F</a:t>
            </a:r>
            <a:r>
              <a:rPr kumimoji="0" lang="en-US" sz="1400" b="0" i="0" u="none" strike="noStrike" kern="0" cap="none" spc="0" normalizeH="0" baseline="0" noProof="0" dirty="0" smtClean="0">
                <a:ln>
                  <a:noFill/>
                </a:ln>
                <a:solidFill>
                  <a:srgbClr val="000000"/>
                </a:solidFill>
                <a:effectLst/>
                <a:uLnTx/>
                <a:uFillTx/>
                <a:latin typeface="HP Simplified" charset="0"/>
                <a:ea typeface="+mn-ea"/>
                <a:cs typeface="+mn-cs"/>
              </a:rPr>
              <a:t>ault</a:t>
            </a:r>
          </a:p>
        </p:txBody>
      </p:sp>
      <p:sp>
        <p:nvSpPr>
          <p:cNvPr id="104" name="Rectangle 103"/>
          <p:cNvSpPr/>
          <p:nvPr/>
        </p:nvSpPr>
        <p:spPr>
          <a:xfrm>
            <a:off x="1830499" y="2744332"/>
            <a:ext cx="493303" cy="638016"/>
          </a:xfrm>
          <a:prstGeom prst="rect">
            <a:avLst/>
          </a:prstGeom>
          <a:solidFill>
            <a:srgbClr val="807C63"/>
          </a:solidFill>
          <a:ln w="25400" cap="flat" cmpd="sng" algn="ctr">
            <a:noFill/>
            <a:prstDash val="solid"/>
          </a:ln>
          <a:effectLst/>
        </p:spPr>
        <p:txBody>
          <a:bodyPr spcFirstLastPara="0" vert="horz" wrap="square" lIns="45046" tIns="45046" rIns="45046" bIns="45046"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Alarms</a:t>
            </a:r>
          </a:p>
        </p:txBody>
      </p:sp>
      <p:sp>
        <p:nvSpPr>
          <p:cNvPr id="105" name="Rectangle 104"/>
          <p:cNvSpPr/>
          <p:nvPr/>
        </p:nvSpPr>
        <p:spPr>
          <a:xfrm>
            <a:off x="2342938" y="2742268"/>
            <a:ext cx="515698" cy="640080"/>
          </a:xfrm>
          <a:prstGeom prst="rect">
            <a:avLst/>
          </a:prstGeom>
          <a:solidFill>
            <a:srgbClr val="807C63"/>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Syslog</a:t>
            </a:r>
            <a:b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b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&amp; Trap Mgr</a:t>
            </a:r>
          </a:p>
        </p:txBody>
      </p:sp>
      <p:sp>
        <p:nvSpPr>
          <p:cNvPr id="106" name="Freeform 105"/>
          <p:cNvSpPr/>
          <p:nvPr/>
        </p:nvSpPr>
        <p:spPr>
          <a:xfrm>
            <a:off x="2927648" y="2060848"/>
            <a:ext cx="2441276" cy="638016"/>
          </a:xfrm>
          <a:custGeom>
            <a:avLst/>
            <a:gdLst>
              <a:gd name="connsiteX0" fmla="*/ 0 w 2617412"/>
              <a:gd name="connsiteY0" fmla="*/ 63802 h 638016"/>
              <a:gd name="connsiteX1" fmla="*/ 18687 w 2617412"/>
              <a:gd name="connsiteY1" fmla="*/ 18687 h 638016"/>
              <a:gd name="connsiteX2" fmla="*/ 63802 w 2617412"/>
              <a:gd name="connsiteY2" fmla="*/ 0 h 638016"/>
              <a:gd name="connsiteX3" fmla="*/ 2553610 w 2617412"/>
              <a:gd name="connsiteY3" fmla="*/ 0 h 638016"/>
              <a:gd name="connsiteX4" fmla="*/ 2598725 w 2617412"/>
              <a:gd name="connsiteY4" fmla="*/ 18687 h 638016"/>
              <a:gd name="connsiteX5" fmla="*/ 2617412 w 2617412"/>
              <a:gd name="connsiteY5" fmla="*/ 63802 h 638016"/>
              <a:gd name="connsiteX6" fmla="*/ 2617412 w 2617412"/>
              <a:gd name="connsiteY6" fmla="*/ 574214 h 638016"/>
              <a:gd name="connsiteX7" fmla="*/ 2598725 w 2617412"/>
              <a:gd name="connsiteY7" fmla="*/ 619329 h 638016"/>
              <a:gd name="connsiteX8" fmla="*/ 2553610 w 2617412"/>
              <a:gd name="connsiteY8" fmla="*/ 638016 h 638016"/>
              <a:gd name="connsiteX9" fmla="*/ 63802 w 2617412"/>
              <a:gd name="connsiteY9" fmla="*/ 638016 h 638016"/>
              <a:gd name="connsiteX10" fmla="*/ 18687 w 2617412"/>
              <a:gd name="connsiteY10" fmla="*/ 619329 h 638016"/>
              <a:gd name="connsiteX11" fmla="*/ 0 w 2617412"/>
              <a:gd name="connsiteY11" fmla="*/ 574214 h 638016"/>
              <a:gd name="connsiteX12" fmla="*/ 0 w 2617412"/>
              <a:gd name="connsiteY12" fmla="*/ 63802 h 6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7412" h="638016">
                <a:moveTo>
                  <a:pt x="0" y="63802"/>
                </a:moveTo>
                <a:cubicBezTo>
                  <a:pt x="0" y="46881"/>
                  <a:pt x="6722" y="30652"/>
                  <a:pt x="18687" y="18687"/>
                </a:cubicBezTo>
                <a:cubicBezTo>
                  <a:pt x="30652" y="6722"/>
                  <a:pt x="46881" y="0"/>
                  <a:pt x="63802" y="0"/>
                </a:cubicBezTo>
                <a:lnTo>
                  <a:pt x="2553610" y="0"/>
                </a:lnTo>
                <a:cubicBezTo>
                  <a:pt x="2570531" y="0"/>
                  <a:pt x="2586760" y="6722"/>
                  <a:pt x="2598725" y="18687"/>
                </a:cubicBezTo>
                <a:cubicBezTo>
                  <a:pt x="2610690" y="30652"/>
                  <a:pt x="2617412" y="46881"/>
                  <a:pt x="2617412" y="63802"/>
                </a:cubicBezTo>
                <a:lnTo>
                  <a:pt x="2617412" y="574214"/>
                </a:lnTo>
                <a:cubicBezTo>
                  <a:pt x="2617412" y="591135"/>
                  <a:pt x="2610690" y="607364"/>
                  <a:pt x="2598725" y="619329"/>
                </a:cubicBezTo>
                <a:cubicBezTo>
                  <a:pt x="2586760" y="631294"/>
                  <a:pt x="2570531" y="638016"/>
                  <a:pt x="2553610" y="638016"/>
                </a:cubicBezTo>
                <a:lnTo>
                  <a:pt x="63802" y="638016"/>
                </a:lnTo>
                <a:cubicBezTo>
                  <a:pt x="46881" y="638016"/>
                  <a:pt x="30652" y="631294"/>
                  <a:pt x="18687" y="619329"/>
                </a:cubicBezTo>
                <a:cubicBezTo>
                  <a:pt x="6722" y="607364"/>
                  <a:pt x="0" y="591135"/>
                  <a:pt x="0" y="574214"/>
                </a:cubicBezTo>
                <a:lnTo>
                  <a:pt x="0" y="63802"/>
                </a:lnTo>
                <a:close/>
              </a:path>
            </a:pathLst>
          </a:custGeom>
          <a:noFill/>
          <a:ln w="25400" cap="flat" cmpd="sng" algn="ctr">
            <a:noFill/>
            <a:prstDash val="solid"/>
          </a:ln>
          <a:effectLst/>
        </p:spPr>
        <p:txBody>
          <a:bodyPr spcFirstLastPara="0" vert="horz" wrap="square" lIns="79641" tIns="79641" rIns="79641" bIns="79641" numCol="1" spcCol="953" anchor="ctr" anchorCtr="0">
            <a:noAutofit/>
          </a:bodyPr>
          <a:lstStyle/>
          <a:p>
            <a:pPr marL="0" marR="0" lvl="0" indent="0" algn="ctr" defTabSz="711128" eaLnBrk="1" fontAlgn="base"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smtClean="0">
                <a:ln>
                  <a:noFill/>
                </a:ln>
                <a:solidFill>
                  <a:srgbClr val="F8981E"/>
                </a:solidFill>
                <a:effectLst/>
                <a:uLnTx/>
                <a:uFillTx/>
                <a:latin typeface="HP Simplified" charset="0"/>
                <a:ea typeface="+mn-ea"/>
                <a:cs typeface="+mn-cs"/>
              </a:rPr>
              <a:t>C</a:t>
            </a:r>
            <a:r>
              <a:rPr kumimoji="0" lang="en-US" sz="1400" b="0" i="0" u="none" strike="noStrike" kern="0" cap="none" spc="0" normalizeH="0" baseline="0" noProof="0" dirty="0" smtClean="0">
                <a:ln>
                  <a:noFill/>
                </a:ln>
                <a:solidFill>
                  <a:srgbClr val="000000"/>
                </a:solidFill>
                <a:effectLst/>
                <a:uLnTx/>
                <a:uFillTx/>
                <a:latin typeface="HP Simplified" charset="0"/>
                <a:ea typeface="+mn-ea"/>
                <a:cs typeface="+mn-cs"/>
              </a:rPr>
              <a:t>onfiguration</a:t>
            </a:r>
          </a:p>
        </p:txBody>
      </p:sp>
      <p:sp>
        <p:nvSpPr>
          <p:cNvPr id="107" name="Rectangle 106"/>
          <p:cNvSpPr/>
          <p:nvPr/>
        </p:nvSpPr>
        <p:spPr>
          <a:xfrm>
            <a:off x="2936282" y="2742268"/>
            <a:ext cx="995243" cy="640080"/>
          </a:xfrm>
          <a:prstGeom prst="rect">
            <a:avLst/>
          </a:prstGeom>
          <a:solidFill>
            <a:srgbClr val="807C63"/>
          </a:solidFill>
          <a:ln w="25400" cap="flat" cmpd="sng" algn="ctr">
            <a:noFill/>
            <a:prstDash val="solid"/>
          </a:ln>
          <a:effectLst/>
        </p:spPr>
        <p:txBody>
          <a:bodyPr spcFirstLastPara="0" vert="horz" wrap="square" lIns="49164" tIns="49164" rIns="49164" bIns="4916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Intelligent Configuration Center</a:t>
            </a:r>
          </a:p>
        </p:txBody>
      </p:sp>
      <p:sp>
        <p:nvSpPr>
          <p:cNvPr id="108" name="Rectangle 107"/>
          <p:cNvSpPr/>
          <p:nvPr/>
        </p:nvSpPr>
        <p:spPr>
          <a:xfrm>
            <a:off x="3957595" y="2742268"/>
            <a:ext cx="712399" cy="640080"/>
          </a:xfrm>
          <a:prstGeom prst="rect">
            <a:avLst/>
          </a:prstGeom>
          <a:solidFill>
            <a:srgbClr val="807C63"/>
          </a:solidFill>
          <a:ln w="25400" cap="flat" cmpd="sng" algn="ctr">
            <a:noFill/>
            <a:prstDash val="solid"/>
          </a:ln>
          <a:effectLst/>
        </p:spPr>
        <p:txBody>
          <a:bodyPr spcFirstLastPara="0" vert="horz" wrap="square" lIns="45074" tIns="45074"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Compliance Center</a:t>
            </a:r>
          </a:p>
        </p:txBody>
      </p:sp>
      <p:sp>
        <p:nvSpPr>
          <p:cNvPr id="109" name="Rectangle 108"/>
          <p:cNvSpPr/>
          <p:nvPr/>
        </p:nvSpPr>
        <p:spPr>
          <a:xfrm>
            <a:off x="4696063" y="2742268"/>
            <a:ext cx="664234" cy="640080"/>
          </a:xfrm>
          <a:prstGeom prst="rect">
            <a:avLst/>
          </a:prstGeom>
          <a:solidFill>
            <a:srgbClr val="807C63"/>
          </a:solidFill>
          <a:ln w="25400" cap="flat" cmpd="sng" algn="ctr">
            <a:noFill/>
            <a:prstDash val="solid"/>
          </a:ln>
          <a:effectLst/>
        </p:spPr>
        <p:txBody>
          <a:bodyPr spcFirstLastPara="0" vert="horz" wrap="square" lIns="45074" tIns="45074"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VLAN &amp; ACL Manager</a:t>
            </a:r>
          </a:p>
        </p:txBody>
      </p:sp>
      <p:sp>
        <p:nvSpPr>
          <p:cNvPr id="110" name="Freeform 109"/>
          <p:cNvSpPr/>
          <p:nvPr/>
        </p:nvSpPr>
        <p:spPr>
          <a:xfrm>
            <a:off x="5457804" y="2060848"/>
            <a:ext cx="1053955" cy="638016"/>
          </a:xfrm>
          <a:custGeom>
            <a:avLst/>
            <a:gdLst>
              <a:gd name="connsiteX0" fmla="*/ 0 w 1017688"/>
              <a:gd name="connsiteY0" fmla="*/ 63802 h 638016"/>
              <a:gd name="connsiteX1" fmla="*/ 18687 w 1017688"/>
              <a:gd name="connsiteY1" fmla="*/ 18687 h 638016"/>
              <a:gd name="connsiteX2" fmla="*/ 63802 w 1017688"/>
              <a:gd name="connsiteY2" fmla="*/ 0 h 638016"/>
              <a:gd name="connsiteX3" fmla="*/ 953886 w 1017688"/>
              <a:gd name="connsiteY3" fmla="*/ 0 h 638016"/>
              <a:gd name="connsiteX4" fmla="*/ 999001 w 1017688"/>
              <a:gd name="connsiteY4" fmla="*/ 18687 h 638016"/>
              <a:gd name="connsiteX5" fmla="*/ 1017688 w 1017688"/>
              <a:gd name="connsiteY5" fmla="*/ 63802 h 638016"/>
              <a:gd name="connsiteX6" fmla="*/ 1017688 w 1017688"/>
              <a:gd name="connsiteY6" fmla="*/ 574214 h 638016"/>
              <a:gd name="connsiteX7" fmla="*/ 999001 w 1017688"/>
              <a:gd name="connsiteY7" fmla="*/ 619329 h 638016"/>
              <a:gd name="connsiteX8" fmla="*/ 953886 w 1017688"/>
              <a:gd name="connsiteY8" fmla="*/ 638016 h 638016"/>
              <a:gd name="connsiteX9" fmla="*/ 63802 w 1017688"/>
              <a:gd name="connsiteY9" fmla="*/ 638016 h 638016"/>
              <a:gd name="connsiteX10" fmla="*/ 18687 w 1017688"/>
              <a:gd name="connsiteY10" fmla="*/ 619329 h 638016"/>
              <a:gd name="connsiteX11" fmla="*/ 0 w 1017688"/>
              <a:gd name="connsiteY11" fmla="*/ 574214 h 638016"/>
              <a:gd name="connsiteX12" fmla="*/ 0 w 1017688"/>
              <a:gd name="connsiteY12" fmla="*/ 63802 h 6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7688" h="638016">
                <a:moveTo>
                  <a:pt x="0" y="63802"/>
                </a:moveTo>
                <a:cubicBezTo>
                  <a:pt x="0" y="46881"/>
                  <a:pt x="6722" y="30652"/>
                  <a:pt x="18687" y="18687"/>
                </a:cubicBezTo>
                <a:cubicBezTo>
                  <a:pt x="30652" y="6722"/>
                  <a:pt x="46881" y="0"/>
                  <a:pt x="63802" y="0"/>
                </a:cubicBezTo>
                <a:lnTo>
                  <a:pt x="953886" y="0"/>
                </a:lnTo>
                <a:cubicBezTo>
                  <a:pt x="970807" y="0"/>
                  <a:pt x="987036" y="6722"/>
                  <a:pt x="999001" y="18687"/>
                </a:cubicBezTo>
                <a:cubicBezTo>
                  <a:pt x="1010966" y="30652"/>
                  <a:pt x="1017688" y="46881"/>
                  <a:pt x="1017688" y="63802"/>
                </a:cubicBezTo>
                <a:lnTo>
                  <a:pt x="1017688" y="574214"/>
                </a:lnTo>
                <a:cubicBezTo>
                  <a:pt x="1017688" y="591135"/>
                  <a:pt x="1010966" y="607364"/>
                  <a:pt x="999001" y="619329"/>
                </a:cubicBezTo>
                <a:cubicBezTo>
                  <a:pt x="987036" y="631294"/>
                  <a:pt x="970807" y="638016"/>
                  <a:pt x="953886" y="638016"/>
                </a:cubicBezTo>
                <a:lnTo>
                  <a:pt x="63802" y="638016"/>
                </a:lnTo>
                <a:cubicBezTo>
                  <a:pt x="46881" y="638016"/>
                  <a:pt x="30652" y="631294"/>
                  <a:pt x="18687" y="619329"/>
                </a:cubicBezTo>
                <a:cubicBezTo>
                  <a:pt x="6722" y="607364"/>
                  <a:pt x="0" y="591135"/>
                  <a:pt x="0" y="574214"/>
                </a:cubicBezTo>
                <a:lnTo>
                  <a:pt x="0" y="63802"/>
                </a:lnTo>
                <a:close/>
              </a:path>
            </a:pathLst>
          </a:custGeom>
          <a:noFill/>
          <a:ln w="25400" cap="flat" cmpd="sng" algn="ctr">
            <a:noFill/>
            <a:prstDash val="solid"/>
          </a:ln>
          <a:effectLst/>
        </p:spPr>
        <p:txBody>
          <a:bodyPr spcFirstLastPara="0" vert="horz" wrap="square" lIns="72023" tIns="72023" rIns="72023" bIns="72023" numCol="1" spcCol="953" anchor="ctr" anchorCtr="0">
            <a:noAutofit/>
          </a:bodyPr>
          <a:lstStyle/>
          <a:p>
            <a:pPr marL="0" marR="0" lvl="0" indent="0" algn="ctr" defTabSz="622240" eaLnBrk="1" fontAlgn="base"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smtClean="0">
                <a:ln>
                  <a:noFill/>
                </a:ln>
                <a:solidFill>
                  <a:srgbClr val="F8981E"/>
                </a:solidFill>
                <a:effectLst/>
                <a:uLnTx/>
                <a:uFillTx/>
                <a:latin typeface="HP Simplified" charset="0"/>
                <a:ea typeface="+mn-ea"/>
                <a:cs typeface="+mn-cs"/>
              </a:rPr>
              <a:t>A</a:t>
            </a:r>
            <a:r>
              <a:rPr kumimoji="0" lang="en-US" sz="1400" b="0" i="0" u="none" strike="noStrike" kern="0" cap="none" spc="0" normalizeH="0" baseline="0" noProof="0" dirty="0" smtClean="0">
                <a:ln>
                  <a:noFill/>
                </a:ln>
                <a:solidFill>
                  <a:srgbClr val="000000"/>
                </a:solidFill>
                <a:effectLst/>
                <a:uLnTx/>
                <a:uFillTx/>
                <a:latin typeface="HP Simplified" charset="0"/>
                <a:ea typeface="+mn-ea"/>
                <a:cs typeface="+mn-cs"/>
              </a:rPr>
              <a:t>ccounting</a:t>
            </a:r>
          </a:p>
        </p:txBody>
      </p:sp>
      <p:sp>
        <p:nvSpPr>
          <p:cNvPr id="111" name="Rectangle 110"/>
          <p:cNvSpPr/>
          <p:nvPr/>
        </p:nvSpPr>
        <p:spPr>
          <a:xfrm>
            <a:off x="5417951" y="2742268"/>
            <a:ext cx="1243584" cy="640080"/>
          </a:xfrm>
          <a:prstGeom prst="rect">
            <a:avLst/>
          </a:prstGeom>
          <a:solidFill>
            <a:srgbClr val="807C63"/>
          </a:solidFill>
          <a:ln w="25400" cap="flat" cmpd="sng" algn="ctr">
            <a:noFill/>
            <a:prstDash val="solid"/>
          </a:ln>
          <a:effectLst/>
        </p:spPr>
        <p:txBody>
          <a:bodyPr spcFirstLastPara="0" vert="horz" wrap="square" lIns="49164" tIns="49164" rIns="49164" bIns="4916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Network Assets</a:t>
            </a:r>
          </a:p>
        </p:txBody>
      </p:sp>
      <p:sp>
        <p:nvSpPr>
          <p:cNvPr id="112" name="Freeform 111"/>
          <p:cNvSpPr/>
          <p:nvPr/>
        </p:nvSpPr>
        <p:spPr>
          <a:xfrm>
            <a:off x="6659291" y="2060848"/>
            <a:ext cx="1180214" cy="638016"/>
          </a:xfrm>
          <a:custGeom>
            <a:avLst/>
            <a:gdLst>
              <a:gd name="connsiteX0" fmla="*/ 0 w 1038600"/>
              <a:gd name="connsiteY0" fmla="*/ 63802 h 638016"/>
              <a:gd name="connsiteX1" fmla="*/ 18687 w 1038600"/>
              <a:gd name="connsiteY1" fmla="*/ 18687 h 638016"/>
              <a:gd name="connsiteX2" fmla="*/ 63802 w 1038600"/>
              <a:gd name="connsiteY2" fmla="*/ 0 h 638016"/>
              <a:gd name="connsiteX3" fmla="*/ 974798 w 1038600"/>
              <a:gd name="connsiteY3" fmla="*/ 0 h 638016"/>
              <a:gd name="connsiteX4" fmla="*/ 1019913 w 1038600"/>
              <a:gd name="connsiteY4" fmla="*/ 18687 h 638016"/>
              <a:gd name="connsiteX5" fmla="*/ 1038600 w 1038600"/>
              <a:gd name="connsiteY5" fmla="*/ 63802 h 638016"/>
              <a:gd name="connsiteX6" fmla="*/ 1038600 w 1038600"/>
              <a:gd name="connsiteY6" fmla="*/ 574214 h 638016"/>
              <a:gd name="connsiteX7" fmla="*/ 1019913 w 1038600"/>
              <a:gd name="connsiteY7" fmla="*/ 619329 h 638016"/>
              <a:gd name="connsiteX8" fmla="*/ 974798 w 1038600"/>
              <a:gd name="connsiteY8" fmla="*/ 638016 h 638016"/>
              <a:gd name="connsiteX9" fmla="*/ 63802 w 1038600"/>
              <a:gd name="connsiteY9" fmla="*/ 638016 h 638016"/>
              <a:gd name="connsiteX10" fmla="*/ 18687 w 1038600"/>
              <a:gd name="connsiteY10" fmla="*/ 619329 h 638016"/>
              <a:gd name="connsiteX11" fmla="*/ 0 w 1038600"/>
              <a:gd name="connsiteY11" fmla="*/ 574214 h 638016"/>
              <a:gd name="connsiteX12" fmla="*/ 0 w 1038600"/>
              <a:gd name="connsiteY12" fmla="*/ 63802 h 6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8600" h="638016">
                <a:moveTo>
                  <a:pt x="0" y="63802"/>
                </a:moveTo>
                <a:cubicBezTo>
                  <a:pt x="0" y="46881"/>
                  <a:pt x="6722" y="30652"/>
                  <a:pt x="18687" y="18687"/>
                </a:cubicBezTo>
                <a:cubicBezTo>
                  <a:pt x="30652" y="6722"/>
                  <a:pt x="46881" y="0"/>
                  <a:pt x="63802" y="0"/>
                </a:cubicBezTo>
                <a:lnTo>
                  <a:pt x="974798" y="0"/>
                </a:lnTo>
                <a:cubicBezTo>
                  <a:pt x="991719" y="0"/>
                  <a:pt x="1007948" y="6722"/>
                  <a:pt x="1019913" y="18687"/>
                </a:cubicBezTo>
                <a:cubicBezTo>
                  <a:pt x="1031878" y="30652"/>
                  <a:pt x="1038600" y="46881"/>
                  <a:pt x="1038600" y="63802"/>
                </a:cubicBezTo>
                <a:lnTo>
                  <a:pt x="1038600" y="574214"/>
                </a:lnTo>
                <a:cubicBezTo>
                  <a:pt x="1038600" y="591135"/>
                  <a:pt x="1031878" y="607364"/>
                  <a:pt x="1019913" y="619329"/>
                </a:cubicBezTo>
                <a:cubicBezTo>
                  <a:pt x="1007948" y="631294"/>
                  <a:pt x="991719" y="638016"/>
                  <a:pt x="974798" y="638016"/>
                </a:cubicBezTo>
                <a:lnTo>
                  <a:pt x="63802" y="638016"/>
                </a:lnTo>
                <a:cubicBezTo>
                  <a:pt x="46881" y="638016"/>
                  <a:pt x="30652" y="631294"/>
                  <a:pt x="18687" y="619329"/>
                </a:cubicBezTo>
                <a:cubicBezTo>
                  <a:pt x="6722" y="607364"/>
                  <a:pt x="0" y="591135"/>
                  <a:pt x="0" y="574214"/>
                </a:cubicBezTo>
                <a:lnTo>
                  <a:pt x="0" y="63802"/>
                </a:lnTo>
                <a:close/>
              </a:path>
            </a:pathLst>
          </a:custGeom>
          <a:noFill/>
          <a:ln w="25400" cap="flat" cmpd="sng" algn="ctr">
            <a:noFill/>
            <a:prstDash val="solid"/>
          </a:ln>
          <a:effectLst/>
        </p:spPr>
        <p:txBody>
          <a:bodyPr spcFirstLastPara="0" vert="horz" wrap="square" lIns="64403" tIns="64403" rIns="64403" bIns="64403" numCol="1" spcCol="953" anchor="ctr" anchorCtr="0">
            <a:noAutofit/>
          </a:bodyPr>
          <a:lstStyle/>
          <a:p>
            <a:pPr marL="0" marR="0" lvl="0" indent="0" algn="ctr" defTabSz="533348" eaLnBrk="1" fontAlgn="base"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smtClean="0">
                <a:ln>
                  <a:noFill/>
                </a:ln>
                <a:solidFill>
                  <a:srgbClr val="F8981E"/>
                </a:solidFill>
                <a:effectLst/>
                <a:uLnTx/>
                <a:uFillTx/>
                <a:latin typeface="HP Simplified" charset="0"/>
                <a:ea typeface="+mn-ea"/>
                <a:cs typeface="+mn-cs"/>
              </a:rPr>
              <a:t>P</a:t>
            </a:r>
            <a:r>
              <a:rPr kumimoji="0" lang="en-US" sz="1400" b="0" i="0" u="none" strike="noStrike" kern="0" cap="none" spc="0" normalizeH="0" baseline="0" noProof="0" dirty="0" smtClean="0">
                <a:ln>
                  <a:noFill/>
                </a:ln>
                <a:solidFill>
                  <a:srgbClr val="000000"/>
                </a:solidFill>
                <a:effectLst/>
                <a:uLnTx/>
                <a:uFillTx/>
                <a:latin typeface="HP Simplified" charset="0"/>
                <a:ea typeface="+mn-ea"/>
                <a:cs typeface="+mn-cs"/>
              </a:rPr>
              <a:t>erformance</a:t>
            </a:r>
          </a:p>
        </p:txBody>
      </p:sp>
      <p:sp>
        <p:nvSpPr>
          <p:cNvPr id="113" name="Rectangle 112"/>
          <p:cNvSpPr/>
          <p:nvPr/>
        </p:nvSpPr>
        <p:spPr>
          <a:xfrm>
            <a:off x="6674662" y="2742268"/>
            <a:ext cx="667512" cy="640080"/>
          </a:xfrm>
          <a:prstGeom prst="rect">
            <a:avLst/>
          </a:prstGeom>
          <a:solidFill>
            <a:srgbClr val="807C63"/>
          </a:solidFill>
          <a:ln w="25400" cap="flat" cmpd="sng" algn="ctr">
            <a:noFill/>
            <a:prstDash val="solid"/>
          </a:ln>
          <a:effectLst/>
        </p:spPr>
        <p:txBody>
          <a:bodyPr spcFirstLastPara="0" vert="horz" wrap="none" lIns="36573" tIns="0" rIns="0" bIns="0" numCol="1" spcCol="953" anchor="ctr" anchorCtr="0">
            <a:noAutofit/>
          </a:bodyPr>
          <a:lstStyle/>
          <a:p>
            <a:pPr marL="0" marR="0" lvl="0" indent="0" algn="ctr" defTabSz="266675"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Performance </a:t>
            </a:r>
          </a:p>
          <a:p>
            <a:pPr marL="0" marR="0" lvl="0" indent="0" algn="ctr" defTabSz="266675"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Mgmt</a:t>
            </a:r>
          </a:p>
        </p:txBody>
      </p:sp>
      <p:sp>
        <p:nvSpPr>
          <p:cNvPr id="114" name="Rectangle 113"/>
          <p:cNvSpPr/>
          <p:nvPr/>
        </p:nvSpPr>
        <p:spPr>
          <a:xfrm>
            <a:off x="7359896" y="2742268"/>
            <a:ext cx="561402" cy="640080"/>
          </a:xfrm>
          <a:prstGeom prst="rect">
            <a:avLst/>
          </a:prstGeom>
          <a:solidFill>
            <a:srgbClr val="807C63"/>
          </a:solidFill>
          <a:ln w="25400" cap="flat" cmpd="sng" algn="ctr">
            <a:noFill/>
            <a:prstDash val="solid"/>
          </a:ln>
          <a:effectLst/>
        </p:spPr>
        <p:txBody>
          <a:bodyPr spcFirstLastPara="0" vert="horz" wrap="square" lIns="45074" tIns="45074"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Virtual Network Mgmt</a:t>
            </a:r>
          </a:p>
        </p:txBody>
      </p:sp>
      <p:sp>
        <p:nvSpPr>
          <p:cNvPr id="115" name="Freeform 114"/>
          <p:cNvSpPr/>
          <p:nvPr/>
        </p:nvSpPr>
        <p:spPr>
          <a:xfrm>
            <a:off x="7998388" y="2060848"/>
            <a:ext cx="1181821" cy="638016"/>
          </a:xfrm>
          <a:custGeom>
            <a:avLst/>
            <a:gdLst>
              <a:gd name="connsiteX0" fmla="*/ 0 w 1017688"/>
              <a:gd name="connsiteY0" fmla="*/ 63802 h 638016"/>
              <a:gd name="connsiteX1" fmla="*/ 18687 w 1017688"/>
              <a:gd name="connsiteY1" fmla="*/ 18687 h 638016"/>
              <a:gd name="connsiteX2" fmla="*/ 63802 w 1017688"/>
              <a:gd name="connsiteY2" fmla="*/ 0 h 638016"/>
              <a:gd name="connsiteX3" fmla="*/ 953886 w 1017688"/>
              <a:gd name="connsiteY3" fmla="*/ 0 h 638016"/>
              <a:gd name="connsiteX4" fmla="*/ 999001 w 1017688"/>
              <a:gd name="connsiteY4" fmla="*/ 18687 h 638016"/>
              <a:gd name="connsiteX5" fmla="*/ 1017688 w 1017688"/>
              <a:gd name="connsiteY5" fmla="*/ 63802 h 638016"/>
              <a:gd name="connsiteX6" fmla="*/ 1017688 w 1017688"/>
              <a:gd name="connsiteY6" fmla="*/ 574214 h 638016"/>
              <a:gd name="connsiteX7" fmla="*/ 999001 w 1017688"/>
              <a:gd name="connsiteY7" fmla="*/ 619329 h 638016"/>
              <a:gd name="connsiteX8" fmla="*/ 953886 w 1017688"/>
              <a:gd name="connsiteY8" fmla="*/ 638016 h 638016"/>
              <a:gd name="connsiteX9" fmla="*/ 63802 w 1017688"/>
              <a:gd name="connsiteY9" fmla="*/ 638016 h 638016"/>
              <a:gd name="connsiteX10" fmla="*/ 18687 w 1017688"/>
              <a:gd name="connsiteY10" fmla="*/ 619329 h 638016"/>
              <a:gd name="connsiteX11" fmla="*/ 0 w 1017688"/>
              <a:gd name="connsiteY11" fmla="*/ 574214 h 638016"/>
              <a:gd name="connsiteX12" fmla="*/ 0 w 1017688"/>
              <a:gd name="connsiteY12" fmla="*/ 63802 h 63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7688" h="638016">
                <a:moveTo>
                  <a:pt x="0" y="63802"/>
                </a:moveTo>
                <a:cubicBezTo>
                  <a:pt x="0" y="46881"/>
                  <a:pt x="6722" y="30652"/>
                  <a:pt x="18687" y="18687"/>
                </a:cubicBezTo>
                <a:cubicBezTo>
                  <a:pt x="30652" y="6722"/>
                  <a:pt x="46881" y="0"/>
                  <a:pt x="63802" y="0"/>
                </a:cubicBezTo>
                <a:lnTo>
                  <a:pt x="953886" y="0"/>
                </a:lnTo>
                <a:cubicBezTo>
                  <a:pt x="970807" y="0"/>
                  <a:pt x="987036" y="6722"/>
                  <a:pt x="999001" y="18687"/>
                </a:cubicBezTo>
                <a:cubicBezTo>
                  <a:pt x="1010966" y="30652"/>
                  <a:pt x="1017688" y="46881"/>
                  <a:pt x="1017688" y="63802"/>
                </a:cubicBezTo>
                <a:lnTo>
                  <a:pt x="1017688" y="574214"/>
                </a:lnTo>
                <a:cubicBezTo>
                  <a:pt x="1017688" y="591135"/>
                  <a:pt x="1010966" y="607364"/>
                  <a:pt x="999001" y="619329"/>
                </a:cubicBezTo>
                <a:cubicBezTo>
                  <a:pt x="987036" y="631294"/>
                  <a:pt x="970807" y="638016"/>
                  <a:pt x="953886" y="638016"/>
                </a:cubicBezTo>
                <a:lnTo>
                  <a:pt x="63802" y="638016"/>
                </a:lnTo>
                <a:cubicBezTo>
                  <a:pt x="46881" y="638016"/>
                  <a:pt x="30652" y="631294"/>
                  <a:pt x="18687" y="619329"/>
                </a:cubicBezTo>
                <a:cubicBezTo>
                  <a:pt x="6722" y="607364"/>
                  <a:pt x="0" y="591135"/>
                  <a:pt x="0" y="574214"/>
                </a:cubicBezTo>
                <a:lnTo>
                  <a:pt x="0" y="63802"/>
                </a:lnTo>
                <a:close/>
              </a:path>
            </a:pathLst>
          </a:custGeom>
          <a:noFill/>
          <a:ln w="25400" cap="flat" cmpd="sng" algn="ctr">
            <a:noFill/>
            <a:prstDash val="solid"/>
          </a:ln>
          <a:effectLst/>
        </p:spPr>
        <p:txBody>
          <a:bodyPr spcFirstLastPara="0" vert="horz" wrap="square" lIns="79641" tIns="79641" rIns="79641" bIns="79641" numCol="1" spcCol="953" anchor="ctr" anchorCtr="0">
            <a:noAutofit/>
          </a:bodyPr>
          <a:lstStyle/>
          <a:p>
            <a:pPr marL="0" marR="0" lvl="0" indent="0" algn="ctr" defTabSz="711128" eaLnBrk="1" fontAlgn="base"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smtClean="0">
                <a:ln>
                  <a:noFill/>
                </a:ln>
                <a:solidFill>
                  <a:srgbClr val="F8981E"/>
                </a:solidFill>
                <a:effectLst/>
                <a:uLnTx/>
                <a:uFillTx/>
                <a:latin typeface="HP Simplified" charset="0"/>
                <a:ea typeface="+mn-ea"/>
                <a:cs typeface="+mn-cs"/>
              </a:rPr>
              <a:t>S</a:t>
            </a:r>
            <a:r>
              <a:rPr kumimoji="0" lang="en-US" sz="1400" b="0" i="0" u="none" strike="noStrike" kern="0" cap="none" spc="0" normalizeH="0" baseline="0" noProof="0" dirty="0" smtClean="0">
                <a:ln>
                  <a:noFill/>
                </a:ln>
                <a:solidFill>
                  <a:srgbClr val="000000"/>
                </a:solidFill>
                <a:effectLst/>
                <a:uLnTx/>
                <a:uFillTx/>
                <a:latin typeface="HP Simplified" charset="0"/>
                <a:ea typeface="+mn-ea"/>
                <a:cs typeface="+mn-cs"/>
              </a:rPr>
              <a:t>ecurity</a:t>
            </a:r>
          </a:p>
        </p:txBody>
      </p:sp>
      <p:sp>
        <p:nvSpPr>
          <p:cNvPr id="116" name="Rectangle 115"/>
          <p:cNvSpPr/>
          <p:nvPr/>
        </p:nvSpPr>
        <p:spPr>
          <a:xfrm>
            <a:off x="7944662" y="2742268"/>
            <a:ext cx="1261872" cy="640080"/>
          </a:xfrm>
          <a:prstGeom prst="rect">
            <a:avLst/>
          </a:prstGeom>
          <a:solidFill>
            <a:srgbClr val="807C63"/>
          </a:solidFill>
          <a:ln w="25400" cap="flat" cmpd="sng" algn="ctr">
            <a:noFill/>
            <a:prstDash val="solid"/>
          </a:ln>
          <a:effectLst/>
        </p:spPr>
        <p:txBody>
          <a:bodyPr spcFirstLastPara="0" vert="horz" wrap="square" lIns="49164" tIns="49164" rIns="49164" bIns="4916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Security Control Center</a:t>
            </a:r>
          </a:p>
        </p:txBody>
      </p:sp>
      <p:cxnSp>
        <p:nvCxnSpPr>
          <p:cNvPr id="117" name="Straight Connector 116"/>
          <p:cNvCxnSpPr/>
          <p:nvPr/>
        </p:nvCxnSpPr>
        <p:spPr>
          <a:xfrm flipV="1">
            <a:off x="987402" y="2700104"/>
            <a:ext cx="8321040" cy="648"/>
          </a:xfrm>
          <a:prstGeom prst="line">
            <a:avLst/>
          </a:prstGeom>
          <a:noFill/>
          <a:ln w="19050" cap="flat" cmpd="sng" algn="ctr">
            <a:solidFill>
              <a:srgbClr val="F8981E"/>
            </a:solidFill>
            <a:prstDash val="lgDash"/>
          </a:ln>
          <a:effectLst/>
        </p:spPr>
      </p:cxnSp>
      <p:cxnSp>
        <p:nvCxnSpPr>
          <p:cNvPr id="118" name="Straight Connector 117"/>
          <p:cNvCxnSpPr/>
          <p:nvPr/>
        </p:nvCxnSpPr>
        <p:spPr>
          <a:xfrm>
            <a:off x="987402" y="3631373"/>
            <a:ext cx="8321040" cy="1506"/>
          </a:xfrm>
          <a:prstGeom prst="line">
            <a:avLst/>
          </a:prstGeom>
          <a:noFill/>
          <a:ln w="19050" cap="flat" cmpd="sng" algn="ctr">
            <a:solidFill>
              <a:srgbClr val="F8981E"/>
            </a:solidFill>
            <a:prstDash val="lgDash"/>
          </a:ln>
          <a:effectLst/>
        </p:spPr>
      </p:cxnSp>
      <p:sp>
        <p:nvSpPr>
          <p:cNvPr id="119" name="TextBox 118"/>
          <p:cNvSpPr txBox="1"/>
          <p:nvPr/>
        </p:nvSpPr>
        <p:spPr>
          <a:xfrm>
            <a:off x="952198" y="2155687"/>
            <a:ext cx="800099" cy="253916"/>
          </a:xfrm>
          <a:prstGeom prst="rect">
            <a:avLst/>
          </a:prstGeom>
          <a:noFill/>
        </p:spPr>
        <p:txBody>
          <a:bodyPr wrap="square" lIns="68576" tIns="34289" rIns="68576" bIns="34289" rtlCol="0">
            <a:spAutoFit/>
          </a:bodyPr>
          <a:lstStyle/>
          <a:p>
            <a:pPr defTabSz="342900" fontAlgn="base">
              <a:spcBef>
                <a:spcPct val="0"/>
              </a:spcBef>
              <a:spcAft>
                <a:spcPct val="0"/>
              </a:spcAft>
            </a:pPr>
            <a:r>
              <a:rPr lang="en-US" sz="1200" b="1" dirty="0">
                <a:latin typeface="HP Simplified" charset="0"/>
                <a:ea typeface="ＭＳ Ｐゴシック" pitchFamily="1" charset="-128"/>
              </a:rPr>
              <a:t>FCAPS </a:t>
            </a:r>
          </a:p>
        </p:txBody>
      </p:sp>
      <p:sp>
        <p:nvSpPr>
          <p:cNvPr id="120" name="TextBox 119"/>
          <p:cNvSpPr txBox="1"/>
          <p:nvPr/>
        </p:nvSpPr>
        <p:spPr>
          <a:xfrm>
            <a:off x="952199" y="2705797"/>
            <a:ext cx="901100" cy="485240"/>
          </a:xfrm>
          <a:prstGeom prst="roundRect">
            <a:avLst/>
          </a:prstGeom>
          <a:noFill/>
        </p:spPr>
        <p:txBody>
          <a:bodyPr wrap="square" lIns="68576" tIns="34289" rIns="68576" bIns="34289" rtlCol="0">
            <a:spAutoFit/>
          </a:bodyPr>
          <a:lstStyle/>
          <a:p>
            <a:pPr defTabSz="342900" fontAlgn="base">
              <a:spcBef>
                <a:spcPct val="0"/>
              </a:spcBef>
              <a:spcAft>
                <a:spcPct val="0"/>
              </a:spcAft>
            </a:pPr>
            <a:r>
              <a:rPr lang="en-US" sz="1200" b="1" dirty="0">
                <a:latin typeface="HP Simplified" charset="0"/>
                <a:ea typeface="ＭＳ Ｐゴシック" pitchFamily="1" charset="-128"/>
              </a:rPr>
              <a:t>IMC Platform</a:t>
            </a:r>
          </a:p>
        </p:txBody>
      </p:sp>
      <p:sp>
        <p:nvSpPr>
          <p:cNvPr id="121" name="TextBox 120"/>
          <p:cNvSpPr txBox="1"/>
          <p:nvPr/>
        </p:nvSpPr>
        <p:spPr>
          <a:xfrm>
            <a:off x="952199" y="3659985"/>
            <a:ext cx="901100" cy="438581"/>
          </a:xfrm>
          <a:prstGeom prst="rect">
            <a:avLst/>
          </a:prstGeom>
          <a:noFill/>
        </p:spPr>
        <p:txBody>
          <a:bodyPr wrap="square" lIns="68576" tIns="34289" rIns="68576" bIns="34289" rtlCol="0">
            <a:spAutoFit/>
          </a:bodyPr>
          <a:lstStyle/>
          <a:p>
            <a:pPr defTabSz="342900" fontAlgn="base">
              <a:spcBef>
                <a:spcPct val="0"/>
              </a:spcBef>
              <a:spcAft>
                <a:spcPct val="0"/>
              </a:spcAft>
            </a:pPr>
            <a:r>
              <a:rPr lang="en-US" sz="1200" b="1" dirty="0">
                <a:latin typeface="HP Simplified" charset="0"/>
                <a:ea typeface="ＭＳ Ｐゴシック" pitchFamily="1" charset="-128"/>
              </a:rPr>
              <a:t>Add-On Modules</a:t>
            </a:r>
          </a:p>
        </p:txBody>
      </p:sp>
      <p:sp>
        <p:nvSpPr>
          <p:cNvPr id="122" name="Rectangle 121"/>
          <p:cNvSpPr/>
          <p:nvPr/>
        </p:nvSpPr>
        <p:spPr>
          <a:xfrm>
            <a:off x="3902253" y="4290953"/>
            <a:ext cx="493776" cy="594360"/>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Remote Site Manager</a:t>
            </a:r>
          </a:p>
        </p:txBody>
      </p:sp>
      <p:sp>
        <p:nvSpPr>
          <p:cNvPr id="123" name="Rectangle 122"/>
          <p:cNvSpPr/>
          <p:nvPr/>
        </p:nvSpPr>
        <p:spPr>
          <a:xfrm>
            <a:off x="3401361" y="4290953"/>
            <a:ext cx="493776" cy="594360"/>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VAN ConnectManager</a:t>
            </a:r>
          </a:p>
        </p:txBody>
      </p:sp>
      <p:sp>
        <p:nvSpPr>
          <p:cNvPr id="124" name="Rectangle 123"/>
          <p:cNvSpPr/>
          <p:nvPr/>
        </p:nvSpPr>
        <p:spPr>
          <a:xfrm>
            <a:off x="7324895" y="4290953"/>
            <a:ext cx="576072" cy="360788"/>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Service Health Manager</a:t>
            </a:r>
          </a:p>
        </p:txBody>
      </p:sp>
      <p:sp>
        <p:nvSpPr>
          <p:cNvPr id="125" name="Rectangle 124"/>
          <p:cNvSpPr/>
          <p:nvPr/>
        </p:nvSpPr>
        <p:spPr>
          <a:xfrm>
            <a:off x="7325400" y="3675483"/>
            <a:ext cx="576072" cy="594360"/>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App</a:t>
            </a:r>
            <a:b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b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Perform.</a:t>
            </a:r>
            <a:b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b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Manager</a:t>
            </a:r>
          </a:p>
        </p:txBody>
      </p:sp>
      <p:sp>
        <p:nvSpPr>
          <p:cNvPr id="126" name="Rectangle 125"/>
          <p:cNvSpPr/>
          <p:nvPr/>
        </p:nvSpPr>
        <p:spPr>
          <a:xfrm>
            <a:off x="5761647" y="4290953"/>
            <a:ext cx="594360" cy="594360"/>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Intelligent Analysis Reporter</a:t>
            </a:r>
          </a:p>
        </p:txBody>
      </p:sp>
      <p:sp>
        <p:nvSpPr>
          <p:cNvPr id="127" name="Rectangle 126"/>
          <p:cNvSpPr/>
          <p:nvPr/>
        </p:nvSpPr>
        <p:spPr>
          <a:xfrm>
            <a:off x="5489630" y="3675483"/>
            <a:ext cx="545288" cy="594360"/>
          </a:xfrm>
          <a:prstGeom prst="rect">
            <a:avLst/>
          </a:prstGeom>
          <a:solidFill>
            <a:srgbClr val="F8981E"/>
          </a:solidFill>
          <a:ln w="25400" cap="flat" cmpd="sng" algn="ctr">
            <a:noFill/>
            <a:prstDash val="solid"/>
          </a:ln>
          <a:effectLst/>
        </p:spPr>
        <p:txBody>
          <a:bodyPr spcFirstLastPara="0" vert="horz" wrap="square" lIns="45074" tIns="45074"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User Behavior Analyzer</a:t>
            </a:r>
          </a:p>
        </p:txBody>
      </p:sp>
      <p:sp>
        <p:nvSpPr>
          <p:cNvPr id="128" name="Rectangle 127"/>
          <p:cNvSpPr/>
          <p:nvPr/>
        </p:nvSpPr>
        <p:spPr>
          <a:xfrm>
            <a:off x="6062605" y="3675483"/>
            <a:ext cx="548640" cy="594360"/>
          </a:xfrm>
          <a:prstGeom prst="rect">
            <a:avLst/>
          </a:prstGeom>
          <a:solidFill>
            <a:srgbClr val="F8981E"/>
          </a:solidFill>
          <a:ln w="25400" cap="flat" cmpd="sng" algn="ctr">
            <a:noFill/>
            <a:prstDash val="solid"/>
          </a:ln>
          <a:effectLst/>
        </p:spPr>
        <p:txBody>
          <a:bodyPr spcFirstLastPara="0" vert="horz" wrap="square" lIns="45074" tIns="45074"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Service Oper</a:t>
            </a:r>
          </a:p>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Mgmt</a:t>
            </a:r>
          </a:p>
        </p:txBody>
      </p:sp>
      <p:sp>
        <p:nvSpPr>
          <p:cNvPr id="129" name="Rectangle 128"/>
          <p:cNvSpPr/>
          <p:nvPr/>
        </p:nvSpPr>
        <p:spPr>
          <a:xfrm>
            <a:off x="6726976" y="3675483"/>
            <a:ext cx="574158" cy="594360"/>
          </a:xfrm>
          <a:prstGeom prst="rect">
            <a:avLst/>
          </a:prstGeom>
          <a:solidFill>
            <a:srgbClr val="F8981E"/>
          </a:solidFill>
          <a:ln w="25400" cap="flat" cmpd="sng" algn="ctr">
            <a:noFill/>
            <a:prstDash val="solid"/>
          </a:ln>
          <a:effectLst/>
        </p:spPr>
        <p:txBody>
          <a:bodyPr spcFirstLastPara="0" vert="horz" wrap="square" lIns="45074" tIns="45074"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Network Traffic Analyzer</a:t>
            </a:r>
          </a:p>
        </p:txBody>
      </p:sp>
      <p:sp>
        <p:nvSpPr>
          <p:cNvPr id="130" name="Rectangle 129"/>
          <p:cNvSpPr/>
          <p:nvPr/>
        </p:nvSpPr>
        <p:spPr>
          <a:xfrm>
            <a:off x="7954590" y="3675483"/>
            <a:ext cx="594360" cy="594360"/>
          </a:xfrm>
          <a:prstGeom prst="rect">
            <a:avLst/>
          </a:prstGeom>
          <a:solidFill>
            <a:srgbClr val="F8981E"/>
          </a:solidFill>
          <a:ln w="25400" cap="flat" cmpd="sng" algn="ctr">
            <a:noFill/>
            <a:prstDash val="solid"/>
          </a:ln>
          <a:effectLst/>
        </p:spPr>
        <p:txBody>
          <a:bodyPr spcFirstLastPara="0" vert="horz" wrap="square" lIns="45074" tIns="45074"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User Access Manager</a:t>
            </a:r>
          </a:p>
        </p:txBody>
      </p:sp>
      <p:sp>
        <p:nvSpPr>
          <p:cNvPr id="131" name="Rectangle 130"/>
          <p:cNvSpPr/>
          <p:nvPr/>
        </p:nvSpPr>
        <p:spPr>
          <a:xfrm>
            <a:off x="8580313" y="3675483"/>
            <a:ext cx="594360" cy="594360"/>
          </a:xfrm>
          <a:prstGeom prst="rect">
            <a:avLst/>
          </a:prstGeom>
          <a:solidFill>
            <a:srgbClr val="F8981E"/>
          </a:solidFill>
          <a:ln w="25400" cap="flat" cmpd="sng" algn="ctr">
            <a:noFill/>
            <a:prstDash val="solid"/>
          </a:ln>
          <a:effectLst/>
        </p:spPr>
        <p:txBody>
          <a:bodyPr spcFirstLastPara="0" vert="horz" wrap="square" lIns="45074" tIns="45074"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Endpoint Admission Defense</a:t>
            </a:r>
          </a:p>
        </p:txBody>
      </p:sp>
      <p:sp>
        <p:nvSpPr>
          <p:cNvPr id="132" name="Rectangle 131"/>
          <p:cNvSpPr/>
          <p:nvPr/>
        </p:nvSpPr>
        <p:spPr>
          <a:xfrm>
            <a:off x="4922432" y="3675483"/>
            <a:ext cx="466344" cy="594360"/>
          </a:xfrm>
          <a:prstGeom prst="rect">
            <a:avLst/>
          </a:prstGeom>
          <a:solidFill>
            <a:srgbClr val="F8981E"/>
          </a:solidFill>
          <a:ln w="25400" cap="flat" cmpd="sng" algn="ctr">
            <a:noFill/>
            <a:prstDash val="solid"/>
          </a:ln>
          <a:effectLst/>
        </p:spPr>
        <p:txBody>
          <a:bodyPr spcFirstLastPara="0" vert="horz" wrap="square" lIns="0" tIns="0"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Branch Intelli. Mgmt System</a:t>
            </a:r>
          </a:p>
        </p:txBody>
      </p:sp>
      <p:sp>
        <p:nvSpPr>
          <p:cNvPr id="133" name="Rectangle 132"/>
          <p:cNvSpPr/>
          <p:nvPr/>
        </p:nvSpPr>
        <p:spPr>
          <a:xfrm>
            <a:off x="8257604" y="4290953"/>
            <a:ext cx="594360" cy="594360"/>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TACACS+</a:t>
            </a:r>
            <a:b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b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Authent</a:t>
            </a:r>
            <a:b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b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Manager</a:t>
            </a:r>
          </a:p>
        </p:txBody>
      </p:sp>
      <p:sp>
        <p:nvSpPr>
          <p:cNvPr id="134" name="Rectangle 133"/>
          <p:cNvSpPr/>
          <p:nvPr/>
        </p:nvSpPr>
        <p:spPr>
          <a:xfrm>
            <a:off x="2923795" y="3675483"/>
            <a:ext cx="466344" cy="594360"/>
          </a:xfrm>
          <a:prstGeom prst="rect">
            <a:avLst/>
          </a:prstGeom>
          <a:solidFill>
            <a:srgbClr val="F8981E"/>
          </a:solidFill>
          <a:ln w="25400" cap="flat" cmpd="sng" algn="ctr">
            <a:noFill/>
            <a:prstDash val="solid"/>
          </a:ln>
          <a:effectLst/>
        </p:spPr>
        <p:txBody>
          <a:bodyPr spcFirstLastPara="0" vert="horz" wrap="square" lIns="0" tIns="0"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IPSec VPN Mgr</a:t>
            </a:r>
          </a:p>
        </p:txBody>
      </p:sp>
      <p:sp>
        <p:nvSpPr>
          <p:cNvPr id="135" name="Rectangle 134"/>
          <p:cNvSpPr/>
          <p:nvPr/>
        </p:nvSpPr>
        <p:spPr>
          <a:xfrm>
            <a:off x="3413706" y="3675483"/>
            <a:ext cx="466344" cy="594360"/>
          </a:xfrm>
          <a:prstGeom prst="rect">
            <a:avLst/>
          </a:prstGeom>
          <a:solidFill>
            <a:srgbClr val="F8981E"/>
          </a:solidFill>
          <a:ln w="25400" cap="flat" cmpd="sng" algn="ctr">
            <a:noFill/>
            <a:prstDash val="solid"/>
          </a:ln>
          <a:effectLst/>
        </p:spPr>
        <p:txBody>
          <a:bodyPr spcFirstLastPara="0" vert="horz" wrap="square" lIns="0" tIns="0"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MPLS VPN Mgr</a:t>
            </a:r>
          </a:p>
        </p:txBody>
      </p:sp>
      <p:sp>
        <p:nvSpPr>
          <p:cNvPr id="136" name="Rectangle 135"/>
          <p:cNvSpPr/>
          <p:nvPr/>
        </p:nvSpPr>
        <p:spPr>
          <a:xfrm>
            <a:off x="3902253" y="3675483"/>
            <a:ext cx="478725" cy="594360"/>
          </a:xfrm>
          <a:prstGeom prst="rect">
            <a:avLst/>
          </a:prstGeom>
          <a:solidFill>
            <a:srgbClr val="F8981E"/>
          </a:solidFill>
          <a:ln w="25400" cap="flat" cmpd="sng" algn="ctr">
            <a:noFill/>
            <a:prstDash val="solid"/>
          </a:ln>
          <a:effectLst/>
        </p:spPr>
        <p:txBody>
          <a:bodyPr spcFirstLastPara="0" vert="horz" wrap="square" lIns="0" tIns="0"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Wireless Services Mgr</a:t>
            </a:r>
          </a:p>
        </p:txBody>
      </p:sp>
      <p:sp>
        <p:nvSpPr>
          <p:cNvPr id="137" name="Rectangle 136"/>
          <p:cNvSpPr/>
          <p:nvPr/>
        </p:nvSpPr>
        <p:spPr>
          <a:xfrm>
            <a:off x="4413184" y="3675483"/>
            <a:ext cx="485284" cy="594360"/>
          </a:xfrm>
          <a:prstGeom prst="rect">
            <a:avLst/>
          </a:prstGeom>
          <a:solidFill>
            <a:srgbClr val="F8981E"/>
          </a:solidFill>
          <a:ln w="25400" cap="flat" cmpd="sng" algn="ctr">
            <a:noFill/>
            <a:prstDash val="solid"/>
          </a:ln>
          <a:effectLst/>
        </p:spPr>
        <p:txBody>
          <a:bodyPr spcFirstLastPara="0" vert="horz" wrap="square" lIns="0" tIns="0" rIns="45074" bIns="45074"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mn-cs"/>
              </a:rPr>
              <a:t>QoS Mgr</a:t>
            </a:r>
          </a:p>
        </p:txBody>
      </p:sp>
      <p:sp>
        <p:nvSpPr>
          <p:cNvPr id="138" name="Rectangle 137"/>
          <p:cNvSpPr/>
          <p:nvPr/>
        </p:nvSpPr>
        <p:spPr>
          <a:xfrm>
            <a:off x="6725062" y="4290953"/>
            <a:ext cx="576072" cy="231852"/>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vMon</a:t>
            </a:r>
          </a:p>
        </p:txBody>
      </p:sp>
      <p:sp>
        <p:nvSpPr>
          <p:cNvPr id="139" name="Rectangle 138"/>
          <p:cNvSpPr/>
          <p:nvPr/>
        </p:nvSpPr>
        <p:spPr>
          <a:xfrm>
            <a:off x="1860952" y="3424088"/>
            <a:ext cx="7315200" cy="161365"/>
          </a:xfrm>
          <a:prstGeom prst="rect">
            <a:avLst/>
          </a:prstGeom>
          <a:solidFill>
            <a:srgbClr val="807C63"/>
          </a:solidFill>
          <a:ln w="25400" cap="flat" cmpd="sng" algn="ctr">
            <a:noFill/>
            <a:prstDash val="solid"/>
          </a:ln>
          <a:effectLst/>
        </p:spPr>
        <p:txBody>
          <a:bodyPr spcFirstLastPara="0" vert="horz" wrap="square" lIns="45046" tIns="45046" rIns="45046" bIns="45046"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HP Simplified" charset="0"/>
                <a:ea typeface="+mn-ea"/>
                <a:cs typeface="+mn-cs"/>
              </a:rPr>
              <a:t>Extended API</a:t>
            </a:r>
          </a:p>
        </p:txBody>
      </p:sp>
      <p:sp>
        <p:nvSpPr>
          <p:cNvPr id="140" name="Rectangle 139"/>
          <p:cNvSpPr/>
          <p:nvPr/>
        </p:nvSpPr>
        <p:spPr>
          <a:xfrm>
            <a:off x="4425090" y="4290953"/>
            <a:ext cx="466344" cy="594360"/>
          </a:xfrm>
          <a:prstGeom prst="rect">
            <a:avLst/>
          </a:prstGeom>
          <a:solidFill>
            <a:srgbClr val="F8981E"/>
          </a:solidFill>
          <a:ln w="25400" cap="flat" cmpd="sng" algn="ctr">
            <a:noFill/>
            <a:prstDash val="solid"/>
          </a:ln>
          <a:effectLst/>
        </p:spPr>
        <p:txBody>
          <a:bodyPr spcFirstLastPara="0" vert="horz" wrap="square" lIns="0" tIns="47789" rIns="0"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VAN</a:t>
            </a:r>
            <a:b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b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Resource Automate Manager</a:t>
            </a:r>
          </a:p>
        </p:txBody>
      </p:sp>
      <p:sp>
        <p:nvSpPr>
          <p:cNvPr id="141" name="Rectangle 140"/>
          <p:cNvSpPr/>
          <p:nvPr/>
        </p:nvSpPr>
        <p:spPr>
          <a:xfrm>
            <a:off x="7324895" y="4672851"/>
            <a:ext cx="579124" cy="316620"/>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VAN SDN Manager</a:t>
            </a:r>
          </a:p>
        </p:txBody>
      </p:sp>
      <p:sp>
        <p:nvSpPr>
          <p:cNvPr id="142" name="Rectangle 141"/>
          <p:cNvSpPr/>
          <p:nvPr/>
        </p:nvSpPr>
        <p:spPr>
          <a:xfrm>
            <a:off x="4918666" y="4290953"/>
            <a:ext cx="466344" cy="594360"/>
          </a:xfrm>
          <a:prstGeom prst="rect">
            <a:avLst/>
          </a:prstGeom>
          <a:solidFill>
            <a:srgbClr val="F8981E"/>
          </a:solidFill>
          <a:ln w="25400" cap="flat" cmpd="sng" algn="ctr">
            <a:noFill/>
            <a:prstDash val="solid"/>
          </a:ln>
          <a:effectLst/>
        </p:spPr>
        <p:txBody>
          <a:bodyPr spcFirstLastPara="0" vert="horz" wrap="square" lIns="0" tIns="47789" rIns="0"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VAN </a:t>
            </a:r>
            <a:b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b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Fabric</a:t>
            </a:r>
            <a:b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br>
            <a:r>
              <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Manager</a:t>
            </a:r>
          </a:p>
        </p:txBody>
      </p:sp>
      <p:sp>
        <p:nvSpPr>
          <p:cNvPr id="143" name="Rectangle 142"/>
          <p:cNvSpPr/>
          <p:nvPr/>
        </p:nvSpPr>
        <p:spPr>
          <a:xfrm>
            <a:off x="6718595" y="4563499"/>
            <a:ext cx="576072" cy="425972"/>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fr-FR"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UC </a:t>
            </a:r>
            <a:r>
              <a:rPr kumimoji="0" lang="fr-FR" sz="800" b="0" i="0" u="none" strike="noStrike" kern="0" cap="none" spc="0" normalizeH="0" baseline="0" noProof="0" dirty="0" err="1" smtClean="0">
                <a:ln>
                  <a:noFill/>
                </a:ln>
                <a:solidFill>
                  <a:srgbClr val="FFFFFF"/>
                </a:solidFill>
                <a:effectLst/>
                <a:uLnTx/>
                <a:uFillTx/>
                <a:latin typeface="HP Simplified" charset="0"/>
                <a:ea typeface="+mn-ea"/>
                <a:cs typeface="Arial" pitchFamily="34" charset="0"/>
              </a:rPr>
              <a:t>Health</a:t>
            </a:r>
            <a:r>
              <a:rPr kumimoji="0" lang="fr-FR"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 Manager</a:t>
            </a:r>
            <a:endPar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endParaRPr>
          </a:p>
        </p:txBody>
      </p:sp>
      <p:sp>
        <p:nvSpPr>
          <p:cNvPr id="144" name="Rectangle 143"/>
          <p:cNvSpPr/>
          <p:nvPr/>
        </p:nvSpPr>
        <p:spPr>
          <a:xfrm>
            <a:off x="6725061" y="5030165"/>
            <a:ext cx="1175905" cy="425972"/>
          </a:xfrm>
          <a:prstGeom prst="rect">
            <a:avLst/>
          </a:prstGeom>
          <a:solidFill>
            <a:srgbClr val="F8981E"/>
          </a:solidFill>
          <a:ln w="25400" cap="flat" cmpd="sng" algn="ctr">
            <a:noFill/>
            <a:prstDash val="solid"/>
          </a:ln>
          <a:effectLst/>
        </p:spPr>
        <p:txBody>
          <a:bodyPr spcFirstLastPara="0" vert="horz" wrap="square" lIns="47789" tIns="47789" rIns="47789" bIns="47789" numCol="1" spcCol="953" anchor="ctr" anchorCtr="0">
            <a:noAutofit/>
          </a:bodyPr>
          <a:lstStyle/>
          <a:p>
            <a:pPr marL="0" marR="0" lvl="0" indent="0" algn="ctr" defTabSz="355564" eaLnBrk="1" fontAlgn="base" latinLnBrk="0" hangingPunct="1">
              <a:lnSpc>
                <a:spcPct val="90000"/>
              </a:lnSpc>
              <a:spcBef>
                <a:spcPct val="0"/>
              </a:spcBef>
              <a:spcAft>
                <a:spcPct val="35000"/>
              </a:spcAft>
              <a:buClrTx/>
              <a:buSzTx/>
              <a:buFontTx/>
              <a:buNone/>
              <a:tabLst/>
              <a:defRPr/>
            </a:pPr>
            <a:r>
              <a:rPr kumimoji="0" lang="fr-FR" sz="800" b="0" i="0" u="none" strike="noStrike" kern="0" cap="none" spc="0" normalizeH="0" baseline="0" noProof="0" dirty="0" err="1" smtClean="0">
                <a:ln>
                  <a:noFill/>
                </a:ln>
                <a:solidFill>
                  <a:srgbClr val="FFFFFF"/>
                </a:solidFill>
                <a:effectLst/>
                <a:uLnTx/>
                <a:uFillTx/>
                <a:latin typeface="HP Simplified" charset="0"/>
                <a:ea typeface="+mn-ea"/>
                <a:cs typeface="Arial" pitchFamily="34" charset="0"/>
              </a:rPr>
              <a:t>Buisness</a:t>
            </a:r>
            <a:r>
              <a:rPr kumimoji="0" lang="fr-FR"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rPr>
              <a:t> Performance Manager</a:t>
            </a:r>
            <a:endParaRPr kumimoji="0" lang="en-US" sz="800" b="0" i="0" u="none" strike="noStrike" kern="0" cap="none" spc="0" normalizeH="0" baseline="0" noProof="0" dirty="0" smtClean="0">
              <a:ln>
                <a:noFill/>
              </a:ln>
              <a:solidFill>
                <a:srgbClr val="FFFFFF"/>
              </a:solidFill>
              <a:effectLst/>
              <a:uLnTx/>
              <a:uFillTx/>
              <a:latin typeface="HP Simplified" charset="0"/>
              <a:ea typeface="+mn-ea"/>
              <a:cs typeface="Arial" pitchFamily="34" charset="0"/>
            </a:endParaRPr>
          </a:p>
        </p:txBody>
      </p:sp>
    </p:spTree>
    <p:extLst>
      <p:ext uri="{BB962C8B-B14F-4D97-AF65-F5344CB8AC3E}">
        <p14:creationId xmlns:p14="http://schemas.microsoft.com/office/powerpoint/2010/main" val="109332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Agenda</a:t>
            </a:r>
            <a:endParaRPr lang="en-US" dirty="0"/>
          </a:p>
        </p:txBody>
      </p:sp>
      <p:sp>
        <p:nvSpPr>
          <p:cNvPr id="3" name="Content Placeholder 2"/>
          <p:cNvSpPr>
            <a:spLocks noGrp="1"/>
          </p:cNvSpPr>
          <p:nvPr>
            <p:ph type="body" sz="quarter" idx="14"/>
          </p:nvPr>
        </p:nvSpPr>
        <p:spPr>
          <a:xfrm>
            <a:off x="728052" y="1307232"/>
            <a:ext cx="9031897" cy="4786064"/>
          </a:xfrm>
        </p:spPr>
        <p:txBody>
          <a:bodyPr/>
          <a:lstStyle/>
          <a:p>
            <a:pPr marL="457200" lvl="0" indent="-457200" fontAlgn="base">
              <a:lnSpc>
                <a:spcPct val="95000"/>
              </a:lnSpc>
              <a:spcBef>
                <a:spcPts val="900"/>
              </a:spcBef>
              <a:spcAft>
                <a:spcPct val="0"/>
              </a:spcAft>
              <a:buClr>
                <a:srgbClr val="F8981E"/>
              </a:buClr>
              <a:buFont typeface="+mj-lt"/>
              <a:buAutoNum type="arabicPeriod"/>
            </a:pPr>
            <a:r>
              <a:rPr lang="fr-FR" sz="2000" b="1" kern="0" dirty="0" err="1">
                <a:solidFill>
                  <a:srgbClr val="FFFFFF"/>
                </a:solidFill>
                <a:latin typeface="Arial" pitchFamily="34" charset="0"/>
                <a:cs typeface="Arial" pitchFamily="34" charset="0"/>
              </a:rPr>
              <a:t>Managing</a:t>
            </a:r>
            <a:r>
              <a:rPr lang="fr-FR" sz="2000" b="1" kern="0" dirty="0">
                <a:solidFill>
                  <a:srgbClr val="FFFFFF"/>
                </a:solidFill>
                <a:latin typeface="Arial" pitchFamily="34" charset="0"/>
                <a:cs typeface="Arial" pitchFamily="34" charset="0"/>
              </a:rPr>
              <a:t> DC </a:t>
            </a:r>
            <a:r>
              <a:rPr lang="fr-FR" sz="2000" b="1" kern="0" dirty="0" err="1">
                <a:solidFill>
                  <a:srgbClr val="FFFFFF"/>
                </a:solidFill>
                <a:latin typeface="Arial" pitchFamily="34" charset="0"/>
                <a:cs typeface="Arial" pitchFamily="34" charset="0"/>
              </a:rPr>
              <a:t>using</a:t>
            </a:r>
            <a:r>
              <a:rPr lang="fr-FR" sz="2000" b="1" kern="0" dirty="0">
                <a:solidFill>
                  <a:srgbClr val="FFFFFF"/>
                </a:solidFill>
                <a:latin typeface="Arial" pitchFamily="34" charset="0"/>
                <a:cs typeface="Arial" pitchFamily="34" charset="0"/>
              </a:rPr>
              <a:t> base </a:t>
            </a:r>
            <a:r>
              <a:rPr lang="fr-FR" sz="2000" b="1" kern="0" dirty="0" err="1">
                <a:solidFill>
                  <a:srgbClr val="FFFFFF"/>
                </a:solidFill>
                <a:latin typeface="Arial" pitchFamily="34" charset="0"/>
                <a:cs typeface="Arial" pitchFamily="34" charset="0"/>
              </a:rPr>
              <a:t>platform</a:t>
            </a:r>
            <a:r>
              <a:rPr lang="fr-FR" sz="2000" b="1" kern="0" dirty="0">
                <a:solidFill>
                  <a:srgbClr val="FFFFFF"/>
                </a:solidFill>
                <a:latin typeface="Arial" pitchFamily="34" charset="0"/>
                <a:cs typeface="Arial" pitchFamily="34" charset="0"/>
              </a:rPr>
              <a:t> </a:t>
            </a:r>
            <a:r>
              <a:rPr lang="fr-FR" sz="2000" b="1" kern="0" dirty="0" err="1">
                <a:solidFill>
                  <a:srgbClr val="FFFFFF"/>
                </a:solidFill>
                <a:latin typeface="Arial" pitchFamily="34" charset="0"/>
                <a:cs typeface="Arial" pitchFamily="34" charset="0"/>
              </a:rPr>
              <a:t>features</a:t>
            </a:r>
            <a:endParaRPr lang="en-US" sz="2000" b="1" kern="0" dirty="0">
              <a:solidFill>
                <a:srgbClr val="FFFFFF"/>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FFFFFF"/>
                </a:solidFill>
                <a:latin typeface="Arial" pitchFamily="34" charset="0"/>
                <a:cs typeface="Arial" pitchFamily="34" charset="0"/>
              </a:rPr>
              <a:t>Monitoring: </a:t>
            </a:r>
            <a:r>
              <a:rPr lang="fr-FR" sz="1400" kern="0" dirty="0" err="1">
                <a:solidFill>
                  <a:srgbClr val="FFFFFF"/>
                </a:solidFill>
                <a:latin typeface="Arial" pitchFamily="34" charset="0"/>
                <a:cs typeface="Arial" pitchFamily="34" charset="0"/>
              </a:rPr>
              <a:t>alarms</a:t>
            </a:r>
            <a:r>
              <a:rPr lang="fr-FR" sz="1400" kern="0" dirty="0">
                <a:solidFill>
                  <a:srgbClr val="FFFFFF"/>
                </a:solidFill>
                <a:latin typeface="Arial" pitchFamily="34" charset="0"/>
                <a:cs typeface="Arial" pitchFamily="34" charset="0"/>
              </a:rPr>
              <a:t>, </a:t>
            </a:r>
            <a:r>
              <a:rPr lang="fr-FR" sz="1400" kern="0" dirty="0" err="1">
                <a:solidFill>
                  <a:srgbClr val="FFFFFF"/>
                </a:solidFill>
                <a:latin typeface="Arial" pitchFamily="34" charset="0"/>
                <a:cs typeface="Arial" pitchFamily="34" charset="0"/>
              </a:rPr>
              <a:t>status</a:t>
            </a:r>
            <a:r>
              <a:rPr lang="fr-FR" sz="1400" kern="0" dirty="0">
                <a:solidFill>
                  <a:srgbClr val="FFFFFF"/>
                </a:solidFill>
                <a:latin typeface="Arial" pitchFamily="34" charset="0"/>
                <a:cs typeface="Arial" pitchFamily="34" charset="0"/>
              </a:rPr>
              <a:t>, performance …</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FFFFFF"/>
                </a:solidFill>
                <a:latin typeface="Arial" pitchFamily="34" charset="0"/>
                <a:cs typeface="Arial" pitchFamily="34" charset="0"/>
              </a:rPr>
              <a:t>Topologies</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FFFFFF"/>
                </a:solidFill>
                <a:latin typeface="Arial" pitchFamily="34" charset="0"/>
                <a:cs typeface="Arial" pitchFamily="34" charset="0"/>
              </a:rPr>
              <a:t>Day 2 Day </a:t>
            </a:r>
            <a:r>
              <a:rPr lang="fr-FR" sz="1400" kern="0" dirty="0" err="1">
                <a:solidFill>
                  <a:srgbClr val="FFFFFF"/>
                </a:solidFill>
                <a:latin typeface="Arial" pitchFamily="34" charset="0"/>
                <a:cs typeface="Arial" pitchFamily="34" charset="0"/>
              </a:rPr>
              <a:t>operations</a:t>
            </a:r>
            <a:endParaRPr lang="fr-FR" sz="1400" kern="0" dirty="0">
              <a:solidFill>
                <a:srgbClr val="FFFFFF"/>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FFFFFF"/>
                </a:solidFill>
                <a:latin typeface="Arial" pitchFamily="34" charset="0"/>
                <a:cs typeface="Arial" pitchFamily="34" charset="0"/>
              </a:rPr>
              <a:t>Manage configurations &amp; </a:t>
            </a:r>
            <a:r>
              <a:rPr lang="fr-FR" sz="1400" kern="0" dirty="0" err="1">
                <a:solidFill>
                  <a:srgbClr val="FFFFFF"/>
                </a:solidFill>
                <a:latin typeface="Arial" pitchFamily="34" charset="0"/>
                <a:cs typeface="Arial" pitchFamily="34" charset="0"/>
              </a:rPr>
              <a:t>firmwares</a:t>
            </a:r>
            <a:endParaRPr lang="fr-FR" sz="1400" kern="0" dirty="0">
              <a:solidFill>
                <a:srgbClr val="FFFFFF"/>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FFFFFF"/>
                </a:solidFill>
                <a:latin typeface="Arial" pitchFamily="34" charset="0"/>
                <a:cs typeface="Arial" pitchFamily="34" charset="0"/>
              </a:rPr>
              <a:t>Virtual </a:t>
            </a:r>
            <a:r>
              <a:rPr lang="fr-FR" sz="1400" kern="0" dirty="0" err="1">
                <a:solidFill>
                  <a:srgbClr val="FFFFFF"/>
                </a:solidFill>
                <a:latin typeface="Arial" pitchFamily="34" charset="0"/>
                <a:cs typeface="Arial" pitchFamily="34" charset="0"/>
              </a:rPr>
              <a:t>Environment</a:t>
            </a:r>
            <a:endParaRPr lang="fr-FR" sz="1400" kern="0" dirty="0">
              <a:solidFill>
                <a:srgbClr val="FFFFFF"/>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FFFFFF"/>
                </a:solidFill>
                <a:latin typeface="Arial" pitchFamily="34" charset="0"/>
                <a:cs typeface="Arial" pitchFamily="34" charset="0"/>
              </a:rPr>
              <a:t>VXLAN</a:t>
            </a:r>
          </a:p>
          <a:p>
            <a:pPr marL="990600" lvl="1" indent="-542925" fontAlgn="base">
              <a:lnSpc>
                <a:spcPct val="95000"/>
              </a:lnSpc>
              <a:spcBef>
                <a:spcPts val="225"/>
              </a:spcBef>
              <a:spcAft>
                <a:spcPct val="0"/>
              </a:spcAft>
              <a:buClr>
                <a:srgbClr val="FF9933"/>
              </a:buClr>
              <a:buFont typeface="+mj-lt"/>
              <a:buAutoNum type="romanLcPeriod"/>
            </a:pPr>
            <a:r>
              <a:rPr lang="fr-FR" sz="1400" kern="0" dirty="0" err="1">
                <a:solidFill>
                  <a:srgbClr val="FFFFFF"/>
                </a:solidFill>
                <a:latin typeface="Arial" pitchFamily="34" charset="0"/>
                <a:cs typeface="Arial" pitchFamily="34" charset="0"/>
              </a:rPr>
              <a:t>OneView</a:t>
            </a:r>
            <a:r>
              <a:rPr lang="fr-FR" sz="1400" kern="0" dirty="0">
                <a:solidFill>
                  <a:srgbClr val="FFFFFF"/>
                </a:solidFill>
                <a:latin typeface="Arial" pitchFamily="34" charset="0"/>
                <a:cs typeface="Arial" pitchFamily="34" charset="0"/>
              </a:rPr>
              <a:t> </a:t>
            </a:r>
            <a:r>
              <a:rPr lang="fr-FR" sz="1400" kern="0" dirty="0" err="1">
                <a:solidFill>
                  <a:srgbClr val="FFFFFF"/>
                </a:solidFill>
                <a:latin typeface="Arial" pitchFamily="34" charset="0"/>
                <a:cs typeface="Arial" pitchFamily="34" charset="0"/>
              </a:rPr>
              <a:t>integration</a:t>
            </a:r>
            <a:endParaRPr lang="fr-FR" sz="1400" kern="0" dirty="0">
              <a:solidFill>
                <a:srgbClr val="FFFFFF"/>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FFFFFF"/>
                </a:solidFill>
                <a:latin typeface="Arial" pitchFamily="34" charset="0"/>
                <a:cs typeface="Arial" pitchFamily="34" charset="0"/>
              </a:rPr>
              <a:t>SCOM </a:t>
            </a:r>
            <a:r>
              <a:rPr lang="fr-FR" sz="1400" kern="0" dirty="0" err="1">
                <a:solidFill>
                  <a:srgbClr val="FFFFFF"/>
                </a:solidFill>
                <a:latin typeface="Arial" pitchFamily="34" charset="0"/>
                <a:cs typeface="Arial" pitchFamily="34" charset="0"/>
              </a:rPr>
              <a:t>integration</a:t>
            </a:r>
            <a:endParaRPr lang="fr-FR" sz="1400" kern="0" dirty="0">
              <a:solidFill>
                <a:srgbClr val="FFFFFF"/>
              </a:solidFill>
              <a:latin typeface="Arial" pitchFamily="34" charset="0"/>
              <a:cs typeface="Arial" pitchFamily="34" charset="0"/>
            </a:endParaRPr>
          </a:p>
          <a:p>
            <a:pPr marL="990600" lvl="1" indent="-542925" fontAlgn="base">
              <a:lnSpc>
                <a:spcPct val="95000"/>
              </a:lnSpc>
              <a:spcBef>
                <a:spcPts val="225"/>
              </a:spcBef>
              <a:spcAft>
                <a:spcPct val="0"/>
              </a:spcAft>
              <a:buClr>
                <a:srgbClr val="FF9933"/>
              </a:buClr>
              <a:buFont typeface="+mj-lt"/>
              <a:buAutoNum type="romanLcPeriod"/>
            </a:pPr>
            <a:r>
              <a:rPr lang="fr-FR" sz="1400" kern="0" dirty="0" err="1">
                <a:solidFill>
                  <a:srgbClr val="FFFFFF"/>
                </a:solidFill>
                <a:latin typeface="Arial" pitchFamily="34" charset="0"/>
                <a:cs typeface="Arial" pitchFamily="34" charset="0"/>
              </a:rPr>
              <a:t>eAPI</a:t>
            </a:r>
            <a:r>
              <a:rPr lang="fr-FR" sz="1400" kern="0" dirty="0">
                <a:solidFill>
                  <a:srgbClr val="FFFFFF"/>
                </a:solidFill>
                <a:latin typeface="Arial" pitchFamily="34" charset="0"/>
                <a:cs typeface="Arial" pitchFamily="34" charset="0"/>
              </a:rPr>
              <a:t> (</a:t>
            </a:r>
            <a:r>
              <a:rPr lang="fr-FR" sz="1400" kern="0" dirty="0" err="1">
                <a:solidFill>
                  <a:srgbClr val="FFFFFF"/>
                </a:solidFill>
                <a:latin typeface="Arial" pitchFamily="34" charset="0"/>
                <a:cs typeface="Arial" pitchFamily="34" charset="0"/>
              </a:rPr>
              <a:t>example</a:t>
            </a:r>
            <a:r>
              <a:rPr lang="fr-FR" sz="1400" kern="0" dirty="0">
                <a:solidFill>
                  <a:srgbClr val="FFFFFF"/>
                </a:solidFill>
                <a:latin typeface="Arial" pitchFamily="34" charset="0"/>
                <a:cs typeface="Arial" pitchFamily="34" charset="0"/>
              </a:rPr>
              <a:t> </a:t>
            </a:r>
            <a:r>
              <a:rPr lang="fr-FR" sz="1400" kern="0" dirty="0" err="1">
                <a:solidFill>
                  <a:srgbClr val="FFFFFF"/>
                </a:solidFill>
                <a:latin typeface="Arial" pitchFamily="34" charset="0"/>
                <a:cs typeface="Arial" pitchFamily="34" charset="0"/>
              </a:rPr>
              <a:t>with</a:t>
            </a:r>
            <a:r>
              <a:rPr lang="fr-FR" sz="1400" kern="0" dirty="0">
                <a:solidFill>
                  <a:srgbClr val="FFFFFF"/>
                </a:solidFill>
                <a:latin typeface="Arial" pitchFamily="34" charset="0"/>
                <a:cs typeface="Arial" pitchFamily="34" charset="0"/>
              </a:rPr>
              <a:t> SCOM </a:t>
            </a:r>
            <a:r>
              <a:rPr lang="fr-FR" sz="1400" kern="0" dirty="0" err="1">
                <a:solidFill>
                  <a:srgbClr val="FFFFFF"/>
                </a:solidFill>
                <a:latin typeface="Arial" pitchFamily="34" charset="0"/>
                <a:cs typeface="Arial" pitchFamily="34" charset="0"/>
              </a:rPr>
              <a:t>enhance</a:t>
            </a:r>
            <a:r>
              <a:rPr lang="fr-FR" sz="1400" kern="0" dirty="0">
                <a:solidFill>
                  <a:srgbClr val="FFFFFF"/>
                </a:solidFill>
                <a:latin typeface="Arial" pitchFamily="34" charset="0"/>
                <a:cs typeface="Arial" pitchFamily="34" charset="0"/>
              </a:rPr>
              <a:t> </a:t>
            </a:r>
            <a:r>
              <a:rPr lang="fr-FR" sz="1400" kern="0" dirty="0" err="1">
                <a:solidFill>
                  <a:srgbClr val="FFFFFF"/>
                </a:solidFill>
                <a:latin typeface="Arial" pitchFamily="34" charset="0"/>
                <a:cs typeface="Arial" pitchFamily="34" charset="0"/>
              </a:rPr>
              <a:t>integration</a:t>
            </a:r>
            <a:r>
              <a:rPr lang="fr-FR" sz="1400" kern="0" dirty="0">
                <a:solidFill>
                  <a:srgbClr val="FFFFFF"/>
                </a:solidFill>
                <a:latin typeface="Arial" pitchFamily="34" charset="0"/>
                <a:cs typeface="Arial" pitchFamily="34" charset="0"/>
              </a:rPr>
              <a:t>)</a:t>
            </a:r>
          </a:p>
          <a:p>
            <a:pPr marL="514350" lvl="0" indent="-514350" fontAlgn="base">
              <a:lnSpc>
                <a:spcPct val="95000"/>
              </a:lnSpc>
              <a:spcBef>
                <a:spcPts val="900"/>
              </a:spcBef>
              <a:spcAft>
                <a:spcPct val="0"/>
              </a:spcAft>
              <a:buClr>
                <a:srgbClr val="F8981E"/>
              </a:buClr>
              <a:buFont typeface="+mj-lt"/>
              <a:buAutoNum type="arabicPeriod"/>
            </a:pPr>
            <a:r>
              <a:rPr lang="fr-FR" sz="2000" b="1" kern="0" dirty="0" err="1">
                <a:solidFill>
                  <a:srgbClr val="595959"/>
                </a:solidFill>
                <a:latin typeface="Arial" pitchFamily="34" charset="0"/>
                <a:cs typeface="Arial" pitchFamily="34" charset="0"/>
              </a:rPr>
              <a:t>Additional</a:t>
            </a:r>
            <a:r>
              <a:rPr lang="fr-FR" sz="2000" b="1" kern="0" dirty="0">
                <a:solidFill>
                  <a:srgbClr val="595959"/>
                </a:solidFill>
                <a:latin typeface="Arial" pitchFamily="34" charset="0"/>
                <a:cs typeface="Arial" pitchFamily="34" charset="0"/>
              </a:rPr>
              <a:t> modules for DC</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NTA</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SHM</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APM / BSP</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VAN Connection Manager</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VAN RAM</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VAN SDNM</a:t>
            </a:r>
          </a:p>
          <a:p>
            <a:pPr marL="990600" lvl="1" indent="-542925" fontAlgn="base">
              <a:lnSpc>
                <a:spcPct val="95000"/>
              </a:lnSpc>
              <a:spcBef>
                <a:spcPts val="225"/>
              </a:spcBef>
              <a:spcAft>
                <a:spcPct val="0"/>
              </a:spcAft>
              <a:buClr>
                <a:srgbClr val="FF9933"/>
              </a:buClr>
              <a:buFont typeface="+mj-lt"/>
              <a:buAutoNum type="romanLcPeriod"/>
            </a:pPr>
            <a:r>
              <a:rPr lang="fr-FR" sz="1400" kern="0" dirty="0">
                <a:solidFill>
                  <a:srgbClr val="595959"/>
                </a:solidFill>
                <a:latin typeface="Arial" pitchFamily="34" charset="0"/>
                <a:cs typeface="Arial" pitchFamily="34" charset="0"/>
              </a:rPr>
              <a:t>VAN </a:t>
            </a:r>
            <a:r>
              <a:rPr lang="fr-FR" sz="1400" kern="0" dirty="0" err="1">
                <a:solidFill>
                  <a:srgbClr val="595959"/>
                </a:solidFill>
                <a:latin typeface="Arial" pitchFamily="34" charset="0"/>
                <a:cs typeface="Arial" pitchFamily="34" charset="0"/>
              </a:rPr>
              <a:t>Fabric</a:t>
            </a:r>
            <a:r>
              <a:rPr lang="fr-FR" sz="1400" kern="0" dirty="0">
                <a:solidFill>
                  <a:srgbClr val="595959"/>
                </a:solidFill>
                <a:latin typeface="Arial" pitchFamily="34" charset="0"/>
                <a:cs typeface="Arial" pitchFamily="34" charset="0"/>
              </a:rPr>
              <a:t> Manager</a:t>
            </a:r>
          </a:p>
          <a:p>
            <a:pPr marL="457200" lvl="0" indent="-457200" fontAlgn="base">
              <a:lnSpc>
                <a:spcPct val="95000"/>
              </a:lnSpc>
              <a:spcBef>
                <a:spcPts val="900"/>
              </a:spcBef>
              <a:spcAft>
                <a:spcPct val="0"/>
              </a:spcAft>
              <a:buClr>
                <a:srgbClr val="F8981E"/>
              </a:buClr>
              <a:buFont typeface="+mj-lt"/>
              <a:buAutoNum type="arabicPeriod"/>
            </a:pPr>
            <a:r>
              <a:rPr lang="fr-FR" sz="2000" b="1" kern="0" dirty="0">
                <a:solidFill>
                  <a:srgbClr val="595959"/>
                </a:solidFill>
                <a:latin typeface="Arial" pitchFamily="34" charset="0"/>
                <a:cs typeface="Arial" pitchFamily="34" charset="0"/>
              </a:rPr>
              <a:t>Live </a:t>
            </a:r>
            <a:r>
              <a:rPr lang="fr-FR" sz="2000" b="1" kern="0" dirty="0" err="1">
                <a:solidFill>
                  <a:srgbClr val="595959"/>
                </a:solidFill>
                <a:latin typeface="Arial" pitchFamily="34" charset="0"/>
                <a:cs typeface="Arial" pitchFamily="34" charset="0"/>
              </a:rPr>
              <a:t>Demo</a:t>
            </a:r>
            <a:r>
              <a:rPr lang="fr-FR" sz="2000" b="1" kern="0" dirty="0">
                <a:solidFill>
                  <a:srgbClr val="595959"/>
                </a:solidFill>
                <a:latin typeface="Arial" pitchFamily="34" charset="0"/>
                <a:cs typeface="Arial" pitchFamily="34" charset="0"/>
              </a:rPr>
              <a:t> of main points</a:t>
            </a:r>
            <a:endParaRPr lang="en-US" sz="2000" dirty="0"/>
          </a:p>
        </p:txBody>
      </p:sp>
    </p:spTree>
    <p:extLst>
      <p:ext uri="{BB962C8B-B14F-4D97-AF65-F5344CB8AC3E}">
        <p14:creationId xmlns:p14="http://schemas.microsoft.com/office/powerpoint/2010/main" val="84467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DC with Base Platform Features</a:t>
            </a:r>
            <a:br>
              <a:rPr lang="en-US" dirty="0"/>
            </a:br>
            <a:endParaRPr lang="en-US" dirty="0"/>
          </a:p>
        </p:txBody>
      </p:sp>
    </p:spTree>
    <p:extLst>
      <p:ext uri="{BB962C8B-B14F-4D97-AF65-F5344CB8AC3E}">
        <p14:creationId xmlns:p14="http://schemas.microsoft.com/office/powerpoint/2010/main" val="248020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Aruba_16x9_Master-Template_011916">
  <a:themeElements>
    <a:clrScheme name="Aruba">
      <a:dk1>
        <a:sysClr val="windowText" lastClr="000000"/>
      </a:dk1>
      <a:lt1>
        <a:sysClr val="window" lastClr="FFFFFF"/>
      </a:lt1>
      <a:dk2>
        <a:srgbClr val="808285"/>
      </a:dk2>
      <a:lt2>
        <a:srgbClr val="C6C9CA"/>
      </a:lt2>
      <a:accent1>
        <a:srgbClr val="FF8300"/>
      </a:accent1>
      <a:accent2>
        <a:srgbClr val="004876"/>
      </a:accent2>
      <a:accent3>
        <a:srgbClr val="9FD4C9"/>
      </a:accent3>
      <a:accent4>
        <a:srgbClr val="646569"/>
      </a:accent4>
      <a:accent5>
        <a:srgbClr val="D5D654"/>
      </a:accent5>
      <a:accent6>
        <a:srgbClr val="008375"/>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Aruba_16x9_Master-Template_011516" id="{98F542C7-6BD9-C440-BB04-DFFACAD10EEE}" vid="{84665865-D771-EC48-A737-E1E1952D5E62}"/>
    </a:ext>
  </a:extLst>
</a:theme>
</file>

<file path=ppt/theme/theme2.xml><?xml version="1.0" encoding="utf-8"?>
<a:theme xmlns:a="http://schemas.openxmlformats.org/drawingml/2006/main" name="aruba_title-library_16x9">
  <a:themeElements>
    <a:clrScheme name="Aruba">
      <a:dk1>
        <a:sysClr val="windowText" lastClr="000000"/>
      </a:dk1>
      <a:lt1>
        <a:sysClr val="window" lastClr="FFFFFF"/>
      </a:lt1>
      <a:dk2>
        <a:srgbClr val="808285"/>
      </a:dk2>
      <a:lt2>
        <a:srgbClr val="C6C9CA"/>
      </a:lt2>
      <a:accent1>
        <a:srgbClr val="FF8300"/>
      </a:accent1>
      <a:accent2>
        <a:srgbClr val="004876"/>
      </a:accent2>
      <a:accent3>
        <a:srgbClr val="9FD4C9"/>
      </a:accent3>
      <a:accent4>
        <a:srgbClr val="646569"/>
      </a:accent4>
      <a:accent5>
        <a:srgbClr val="D5D654"/>
      </a:accent5>
      <a:accent6>
        <a:srgbClr val="008375"/>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Aruba_16x9_Master-Template_011516" id="{98F542C7-6BD9-C440-BB04-DFFACAD10EEE}" vid="{5FA0B7F9-07F1-6042-A5FD-7637741C5961}"/>
    </a:ext>
  </a:extLst>
</a:theme>
</file>

<file path=ppt/theme/theme3.xml><?xml version="1.0" encoding="utf-8"?>
<a:theme xmlns:a="http://schemas.openxmlformats.org/drawingml/2006/main" name="1_aruba_title-library_16x9">
  <a:themeElements>
    <a:clrScheme name="Aruba">
      <a:dk1>
        <a:sysClr val="windowText" lastClr="000000"/>
      </a:dk1>
      <a:lt1>
        <a:sysClr val="window" lastClr="FFFFFF"/>
      </a:lt1>
      <a:dk2>
        <a:srgbClr val="808285"/>
      </a:dk2>
      <a:lt2>
        <a:srgbClr val="C6C9CA"/>
      </a:lt2>
      <a:accent1>
        <a:srgbClr val="FF8300"/>
      </a:accent1>
      <a:accent2>
        <a:srgbClr val="004876"/>
      </a:accent2>
      <a:accent3>
        <a:srgbClr val="9FD4C9"/>
      </a:accent3>
      <a:accent4>
        <a:srgbClr val="646569"/>
      </a:accent4>
      <a:accent5>
        <a:srgbClr val="D5D654"/>
      </a:accent5>
      <a:accent6>
        <a:srgbClr val="008375"/>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Presentation1" id="{580B8445-88A9-42C5-8282-3F336D71C2EA}" vid="{24145051-173C-4768-9105-485AA03E3E7F}"/>
    </a:ext>
  </a:extLst>
</a:theme>
</file>

<file path=ppt/theme/theme4.xml><?xml version="1.0" encoding="utf-8"?>
<a:theme xmlns:a="http://schemas.openxmlformats.org/drawingml/2006/main" name="HPE_Standard_Arial_16x9_v6">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Arial_16x9_v5.potx" id="{6E765CE8-72DF-47CC-8CE6-E2F106A29740}" vid="{F1B02632-9815-49C8-944D-886AB684271D}"/>
    </a:ext>
  </a:extLst>
</a:theme>
</file>

<file path=ppt/theme/theme5.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theme>
</file>

<file path=docProps/app.xml><?xml version="1.0" encoding="utf-8"?>
<Properties xmlns="http://schemas.openxmlformats.org/officeDocument/2006/extended-properties" xmlns:vt="http://schemas.openxmlformats.org/officeDocument/2006/docPropsVTypes">
  <Template>Aruba_16x9_Master-Template_012016</Template>
  <TotalTime>96</TotalTime>
  <Words>2336</Words>
  <Application>Microsoft Office PowerPoint</Application>
  <PresentationFormat>Widescreen</PresentationFormat>
  <Paragraphs>450</Paragraphs>
  <Slides>48</Slides>
  <Notes>13</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48</vt:i4>
      </vt:variant>
    </vt:vector>
  </HeadingPairs>
  <TitlesOfParts>
    <vt:vector size="56" baseType="lpstr">
      <vt:lpstr>ＭＳ Ｐゴシック</vt:lpstr>
      <vt:lpstr>Arial</vt:lpstr>
      <vt:lpstr>HP Simplified</vt:lpstr>
      <vt:lpstr>Wingdings</vt:lpstr>
      <vt:lpstr>Aruba_16x9_Master-Template_011916</vt:lpstr>
      <vt:lpstr>aruba_title-library_16x9</vt:lpstr>
      <vt:lpstr>1_aruba_title-library_16x9</vt:lpstr>
      <vt:lpstr>HPE_Standard_Arial_16x9_v6</vt:lpstr>
      <vt:lpstr>Technology and Solutions Summit 2016</vt:lpstr>
      <vt:lpstr>Please give us your feedback</vt:lpstr>
      <vt:lpstr>Confidential Disclosure Agreement</vt:lpstr>
      <vt:lpstr>DC Network Management</vt:lpstr>
      <vt:lpstr>Abstract</vt:lpstr>
      <vt:lpstr>Introduction</vt:lpstr>
      <vt:lpstr>Introduction</vt:lpstr>
      <vt:lpstr>Agenda</vt:lpstr>
      <vt:lpstr>Managing DC with Base Platform Features </vt:lpstr>
      <vt:lpstr>Managing DC using base platform features</vt:lpstr>
      <vt:lpstr>Managing DC using base platform features</vt:lpstr>
      <vt:lpstr>Managing DC using base platform features</vt:lpstr>
      <vt:lpstr>Managing DC using base platform features</vt:lpstr>
      <vt:lpstr>Managing DC using base platform features</vt:lpstr>
      <vt:lpstr>Managing DC using base platform features</vt:lpstr>
      <vt:lpstr>Managing DC using base platform features</vt:lpstr>
      <vt:lpstr>Managing DC using base platform features</vt:lpstr>
      <vt:lpstr>Managing DC using base platform features</vt:lpstr>
      <vt:lpstr>Managing DC using base platform features</vt:lpstr>
      <vt:lpstr>Managing DC using base platform features</vt:lpstr>
      <vt:lpstr>Agenda</vt:lpstr>
      <vt:lpstr>Additional Modules for DC</vt:lpstr>
      <vt:lpstr>Additional Modules for DC</vt:lpstr>
      <vt:lpstr>Additional Modules for DC</vt:lpstr>
      <vt:lpstr>Additional Modules for DC</vt:lpstr>
      <vt:lpstr>Additional Modules for DC</vt:lpstr>
      <vt:lpstr>Additional Modules for DC</vt:lpstr>
      <vt:lpstr>Additional Modules for DC</vt:lpstr>
      <vt:lpstr>Additional Modules for DC</vt:lpstr>
      <vt:lpstr>Additional Modules for DC</vt:lpstr>
      <vt:lpstr>Additional Modules for DC</vt:lpstr>
      <vt:lpstr>Additional Modules for DC</vt:lpstr>
      <vt:lpstr>Additional Modules for DC</vt:lpstr>
      <vt:lpstr>Additional Modules for DC</vt:lpstr>
      <vt:lpstr>Additional Modules for DC</vt:lpstr>
      <vt:lpstr>Additional Modules for DC</vt:lpstr>
      <vt:lpstr>Agenda</vt:lpstr>
      <vt:lpstr>Live Demonstration </vt:lpstr>
      <vt:lpstr>Live Demo</vt:lpstr>
      <vt:lpstr>Live Demo</vt:lpstr>
      <vt:lpstr>Live Demo</vt:lpstr>
      <vt:lpstr>Live Demo</vt:lpstr>
      <vt:lpstr>Live Demo</vt:lpstr>
      <vt:lpstr>Live Demo</vt:lpstr>
      <vt:lpstr>Live Demo</vt:lpstr>
      <vt:lpstr>What is Airheads Community?</vt:lpstr>
      <vt:lpstr>Aruba Airheads &amp; Social Contests</vt:lpstr>
      <vt:lpstr>Thank you</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and Solutions Summit 2016</dc:title>
  <dc:creator>Giraud, Fabien</dc:creator>
  <cp:lastModifiedBy>Giraud, Fabien</cp:lastModifiedBy>
  <cp:revision>17</cp:revision>
  <dcterms:created xsi:type="dcterms:W3CDTF">2016-06-10T08:14:26Z</dcterms:created>
  <dcterms:modified xsi:type="dcterms:W3CDTF">2016-06-10T09:50:35Z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ies>
</file>